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3.jpg" ContentType="image/jpg"/>
  <Override PartName="/ppt/media/image35.jpg" ContentType="image/jpg"/>
  <Override PartName="/ppt/media/image36.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25"/>
  </p:notesMasterIdLst>
  <p:handoutMasterIdLst>
    <p:handoutMasterId r:id="rId26"/>
  </p:handoutMasterIdLst>
  <p:sldIdLst>
    <p:sldId id="378" r:id="rId5"/>
    <p:sldId id="380" r:id="rId6"/>
    <p:sldId id="381" r:id="rId7"/>
    <p:sldId id="382" r:id="rId8"/>
    <p:sldId id="551" r:id="rId9"/>
    <p:sldId id="262" r:id="rId10"/>
    <p:sldId id="282" r:id="rId11"/>
    <p:sldId id="542" r:id="rId12"/>
    <p:sldId id="543" r:id="rId13"/>
    <p:sldId id="505" r:id="rId14"/>
    <p:sldId id="556" r:id="rId15"/>
    <p:sldId id="481" r:id="rId16"/>
    <p:sldId id="507" r:id="rId17"/>
    <p:sldId id="554" r:id="rId18"/>
    <p:sldId id="383" r:id="rId19"/>
    <p:sldId id="261" r:id="rId20"/>
    <p:sldId id="260" r:id="rId21"/>
    <p:sldId id="549" r:id="rId22"/>
    <p:sldId id="263" r:id="rId23"/>
    <p:sldId id="550" r:id="rId24"/>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380"/>
            <p14:sldId id="381"/>
            <p14:sldId id="382"/>
            <p14:sldId id="551"/>
            <p14:sldId id="262"/>
            <p14:sldId id="282"/>
            <p14:sldId id="542"/>
            <p14:sldId id="543"/>
            <p14:sldId id="505"/>
            <p14:sldId id="556"/>
            <p14:sldId id="481"/>
            <p14:sldId id="507"/>
            <p14:sldId id="554"/>
            <p14:sldId id="383"/>
            <p14:sldId id="261"/>
            <p14:sldId id="260"/>
            <p14:sldId id="549"/>
            <p14:sldId id="263"/>
            <p14:sldId id="55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91" autoAdjust="0"/>
    <p:restoredTop sz="93651" autoAdjust="0"/>
  </p:normalViewPr>
  <p:slideViewPr>
    <p:cSldViewPr snapToGrid="0" snapToObjects="1">
      <p:cViewPr varScale="1">
        <p:scale>
          <a:sx n="126" d="100"/>
          <a:sy n="126" d="100"/>
        </p:scale>
        <p:origin x="224" y="24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11/10/20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is what we did as a part of experiment two. Here we used same method and found perception thresholds for durations between 1 and 100 </a:t>
            </a:r>
            <a:r>
              <a:rPr lang="en-US" baseline="0" dirty="0" err="1"/>
              <a:t>ms</a:t>
            </a:r>
            <a:r>
              <a:rPr lang="en-US" baseline="0" dirty="0"/>
              <a:t> and we found that for the pin electrode, the threshold decreases with increased duration, but for the patch electrode we see a kind of V-shaped behavior. For durations longer than 1 </a:t>
            </a:r>
            <a:r>
              <a:rPr lang="en-US" baseline="0" dirty="0" err="1"/>
              <a:t>ms</a:t>
            </a:r>
            <a:r>
              <a:rPr lang="en-US" baseline="0" dirty="0"/>
              <a:t>, the threshold increases with increased duration.</a:t>
            </a:r>
            <a:endParaRPr lang="da-DK" baseline="0" dirty="0"/>
          </a:p>
        </p:txBody>
      </p:sp>
      <p:sp>
        <p:nvSpPr>
          <p:cNvPr id="4" name="Slide Number Placeholder 3"/>
          <p:cNvSpPr>
            <a:spLocks noGrp="1"/>
          </p:cNvSpPr>
          <p:nvPr>
            <p:ph type="sldNum" sz="quarter" idx="10"/>
          </p:nvPr>
        </p:nvSpPr>
        <p:spPr/>
        <p:txBody>
          <a:bodyPr/>
          <a:lstStyle/>
          <a:p>
            <a:fld id="{A5874EA0-E96F-4A9F-BECE-F82ED93FDC31}" type="slidenum">
              <a:rPr lang="da-DK" smtClean="0"/>
              <a:t>12</a:t>
            </a:fld>
            <a:endParaRPr lang="da-DK"/>
          </a:p>
        </p:txBody>
      </p:sp>
    </p:spTree>
    <p:extLst>
      <p:ext uri="{BB962C8B-B14F-4D97-AF65-F5344CB8AC3E}">
        <p14:creationId xmlns:p14="http://schemas.microsoft.com/office/powerpoint/2010/main" val="697086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0A3F7-5C0A-6A45-A520-B6B7BA44EEDF}" type="slidenum">
              <a:rPr lang="en-US" smtClean="0"/>
              <a:t>13</a:t>
            </a:fld>
            <a:endParaRPr lang="en-US"/>
          </a:p>
        </p:txBody>
      </p:sp>
    </p:spTree>
    <p:extLst>
      <p:ext uri="{BB962C8B-B14F-4D97-AF65-F5344CB8AC3E}">
        <p14:creationId xmlns:p14="http://schemas.microsoft.com/office/powerpoint/2010/main" val="3896246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dirty="0">
                <a:solidFill>
                  <a:srgbClr val="DF6752"/>
                </a:solidFill>
              </a:rPr>
              <a:t>- SLET DETTE SLIDE, FØR DU FÆRDIGGØR PRÆSENTATIONEN</a:t>
            </a:r>
            <a:endParaRPr lang="da-DK" dirty="0">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endParaRPr lang="en-US" dirty="0"/>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137337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211A52"/>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rgbClr val="BFBFB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82522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dirty="0" err="1"/>
              <a:t>Click</a:t>
            </a:r>
            <a:r>
              <a:rPr lang="da-DK" dirty="0"/>
              <a:t> to </a:t>
            </a:r>
            <a:r>
              <a:rPr lang="da-DK" dirty="0" err="1"/>
              <a:t>edit</a:t>
            </a:r>
            <a:endParaRPr lang="da-DK" dirty="0"/>
          </a:p>
        </p:txBody>
      </p:sp>
      <p:sp>
        <p:nvSpPr>
          <p:cNvPr id="3" name="Pladsholder til dato 2"/>
          <p:cNvSpPr>
            <a:spLocks noGrp="1"/>
          </p:cNvSpPr>
          <p:nvPr>
            <p:ph type="dt" sz="half" idx="10"/>
          </p:nvPr>
        </p:nvSpPr>
        <p:spPr/>
        <p:txBody>
          <a:bodyPr/>
          <a:lstStyle/>
          <a:p>
            <a:fld id="{0775C8BB-F69C-41F0-97E2-212D172D3B53}" type="datetime1">
              <a:rPr lang="en-US" smtClean="0"/>
              <a:t>11/10/20</a:t>
            </a:fld>
            <a:endParaRPr lang="da-DK" dirty="0"/>
          </a:p>
        </p:txBody>
      </p:sp>
      <p:sp>
        <p:nvSpPr>
          <p:cNvPr id="4" name="Pladsholder til diasnummer 3"/>
          <p:cNvSpPr>
            <a:spLocks noGrp="1"/>
          </p:cNvSpPr>
          <p:nvPr>
            <p:ph type="sldNum" sz="quarter" idx="11"/>
          </p:nvPr>
        </p:nvSpPr>
        <p:spPr/>
        <p:txBody>
          <a:bodyPr/>
          <a:lstStyle/>
          <a:p>
            <a:fld id="{409B8A6B-2702-4E09-BF63-7CC1F22DFC4D}" type="slidenum">
              <a:rPr lang="da-DK" smtClean="0"/>
              <a:pPr/>
              <a:t>‹#›</a:t>
            </a:fld>
            <a:endParaRPr lang="da-DK" dirty="0"/>
          </a:p>
        </p:txBody>
      </p:sp>
      <p:sp>
        <p:nvSpPr>
          <p:cNvPr id="5" name="Pladsholder til indhold 2"/>
          <p:cNvSpPr>
            <a:spLocks noGrp="1"/>
          </p:cNvSpPr>
          <p:nvPr>
            <p:ph idx="1" hasCustomPrompt="1"/>
          </p:nvPr>
        </p:nvSpPr>
        <p:spPr>
          <a:xfrm>
            <a:off x="609600" y="1600204"/>
            <a:ext cx="10972800" cy="4161856"/>
          </a:xfrm>
        </p:spPr>
        <p:txBody>
          <a:bodyPr/>
          <a:lstStyle>
            <a:lvl1pPr marL="0" indent="0">
              <a:buClr>
                <a:srgbClr val="54616E"/>
              </a:buClr>
              <a:buSzPct val="100000"/>
              <a:buFont typeface="Arial" pitchFamily="34" charset="0"/>
              <a:buNone/>
              <a:defRPr>
                <a:solidFill>
                  <a:srgbClr val="54616E"/>
                </a:solidFill>
              </a:defRPr>
            </a:lvl1pPr>
            <a:lvl2pPr marL="457200" indent="0">
              <a:buNone/>
              <a:defRPr>
                <a:solidFill>
                  <a:srgbClr val="54616E"/>
                </a:solidFill>
              </a:defRPr>
            </a:lvl2pPr>
            <a:lvl3pPr marL="914400" indent="0">
              <a:buNone/>
              <a:defRPr>
                <a:solidFill>
                  <a:srgbClr val="54616E"/>
                </a:solidFill>
              </a:defRPr>
            </a:lvl3pPr>
            <a:lvl4pPr marL="1371600" indent="0">
              <a:buNone/>
              <a:defRPr>
                <a:solidFill>
                  <a:srgbClr val="54616E"/>
                </a:solidFill>
              </a:defRPr>
            </a:lvl4pPr>
            <a:lvl5pPr marL="1828800" indent="0">
              <a:buNone/>
              <a:defRPr>
                <a:solidFill>
                  <a:srgbClr val="54616E"/>
                </a:solidFill>
              </a:defRPr>
            </a:lvl5pPr>
          </a:lstStyle>
          <a:p>
            <a:pPr lvl="0"/>
            <a:r>
              <a:rPr lang="da-DK" dirty="0" err="1"/>
              <a:t>Click</a:t>
            </a:r>
            <a:r>
              <a:rPr lang="da-DK" dirty="0"/>
              <a:t> to </a:t>
            </a:r>
            <a:r>
              <a:rPr lang="da-DK" dirty="0" err="1"/>
              <a:t>edit</a:t>
            </a:r>
            <a:endParaRPr lang="da-DK" dirty="0"/>
          </a:p>
          <a:p>
            <a:pPr lvl="0"/>
            <a:endParaRPr lang="da-DK" dirty="0"/>
          </a:p>
          <a:p>
            <a:pPr lvl="0"/>
            <a:endParaRPr lang="da-DK" dirty="0"/>
          </a:p>
          <a:p>
            <a:pPr lvl="0"/>
            <a:endParaRPr lang="da-DK" dirty="0"/>
          </a:p>
        </p:txBody>
      </p:sp>
    </p:spTree>
    <p:extLst>
      <p:ext uri="{BB962C8B-B14F-4D97-AF65-F5344CB8AC3E}">
        <p14:creationId xmlns:p14="http://schemas.microsoft.com/office/powerpoint/2010/main" val="11356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 id="2147484056" r:id="rId14"/>
    <p:sldLayoutId id="2147484057" r:id="rId15"/>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7"/>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7"/>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8"/>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8"/>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8"/>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s://www.hst.aau.dk/uddannelser/Regler%2Bog%2Bformularer/Opsplitning%2Baf%2Bgrupper/"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p:txBody>
          <a:bodyPr/>
          <a:lstStyle/>
          <a:p>
            <a:r>
              <a:rPr lang="en-US" dirty="0"/>
              <a:t>Increase preferential activation of large fiber</a:t>
            </a:r>
          </a:p>
        </p:txBody>
      </p:sp>
      <p:sp>
        <p:nvSpPr>
          <p:cNvPr id="7" name="Pladsholder til tekst 6"/>
          <p:cNvSpPr>
            <a:spLocks noGrp="1"/>
          </p:cNvSpPr>
          <p:nvPr>
            <p:ph type="body" sz="quarter" idx="12"/>
          </p:nvPr>
        </p:nvSpPr>
        <p:spPr/>
        <p:txBody>
          <a:bodyPr/>
          <a:lstStyle/>
          <a:p>
            <a:r>
              <a:rPr lang="da-DK" dirty="0"/>
              <a:t>Introduktion</a:t>
            </a:r>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2"/>
          <p:cNvPicPr>
            <a:picLocks noChangeAspect="1"/>
          </p:cNvPicPr>
          <p:nvPr/>
        </p:nvPicPr>
        <p:blipFill rotWithShape="1">
          <a:blip r:embed="rId2">
            <a:extLst>
              <a:ext uri="{28A0092B-C50C-407E-A947-70E740481C1C}">
                <a14:useLocalDpi xmlns:a14="http://schemas.microsoft.com/office/drawing/2010/main" val="0"/>
              </a:ext>
            </a:extLst>
          </a:blip>
          <a:srcRect l="7070" t="6027" b="65595"/>
          <a:stretch/>
        </p:blipFill>
        <p:spPr>
          <a:xfrm>
            <a:off x="2692718" y="3032528"/>
            <a:ext cx="3371850" cy="1086564"/>
          </a:xfrm>
          <a:prstGeom prst="rect">
            <a:avLst/>
          </a:prstGeom>
        </p:spPr>
      </p:pic>
      <p:sp>
        <p:nvSpPr>
          <p:cNvPr id="6" name="Title 1"/>
          <p:cNvSpPr>
            <a:spLocks noGrp="1"/>
          </p:cNvSpPr>
          <p:nvPr>
            <p:ph type="title"/>
          </p:nvPr>
        </p:nvSpPr>
        <p:spPr>
          <a:xfrm>
            <a:off x="2080069" y="781892"/>
            <a:ext cx="7896496" cy="994172"/>
          </a:xfrm>
        </p:spPr>
        <p:txBody>
          <a:bodyPr>
            <a:noAutofit/>
          </a:bodyPr>
          <a:lstStyle/>
          <a:p>
            <a:pPr lvl="0" algn="ctr"/>
            <a:r>
              <a:rPr lang="en-US" sz="3200" dirty="0">
                <a:solidFill>
                  <a:schemeClr val="tx1"/>
                </a:solidFill>
              </a:rPr>
              <a:t>The Electrical Field Generated by the Electrodes</a:t>
            </a:r>
            <a:br>
              <a:rPr lang="en-US" sz="3200" dirty="0">
                <a:solidFill>
                  <a:srgbClr val="000000"/>
                </a:solidFill>
              </a:rPr>
            </a:br>
            <a:endParaRPr lang="en-US" sz="3200" dirty="0"/>
          </a:p>
        </p:txBody>
      </p:sp>
      <p:sp>
        <p:nvSpPr>
          <p:cNvPr id="7" name="Rectangle 6"/>
          <p:cNvSpPr/>
          <p:nvPr/>
        </p:nvSpPr>
        <p:spPr>
          <a:xfrm>
            <a:off x="2458496" y="4383735"/>
            <a:ext cx="7896497" cy="1631216"/>
          </a:xfrm>
          <a:prstGeom prst="rect">
            <a:avLst/>
          </a:prstGeom>
        </p:spPr>
        <p:txBody>
          <a:bodyPr wrap="square">
            <a:spAutoFit/>
          </a:bodyPr>
          <a:lstStyle/>
          <a:p>
            <a:pPr marL="214313" indent="-214313">
              <a:buFont typeface="Arial" charset="0"/>
              <a:buChar char="•"/>
              <a:defRPr/>
            </a:pPr>
            <a:r>
              <a:rPr lang="en-US" sz="2000" dirty="0">
                <a:solidFill>
                  <a:srgbClr val="000000"/>
                </a:solidFill>
              </a:rPr>
              <a:t>The pin electrode generated  a substantially higher  electrical field in epidermis (0.18 V) compared to the  patch electrode (0.08 V). </a:t>
            </a:r>
          </a:p>
          <a:p>
            <a:pPr marL="1243013" lvl="3" indent="-214313">
              <a:buFont typeface="Arial" charset="0"/>
              <a:buChar char="•"/>
              <a:defRPr/>
            </a:pPr>
            <a:endParaRPr lang="en-US" sz="2000" dirty="0">
              <a:solidFill>
                <a:srgbClr val="000000"/>
              </a:solidFill>
            </a:endParaRPr>
          </a:p>
          <a:p>
            <a:pPr marL="214313" indent="-214313">
              <a:buFont typeface="Arial" charset="0"/>
              <a:buChar char="•"/>
              <a:defRPr/>
            </a:pPr>
            <a:r>
              <a:rPr lang="en-US" sz="2000" dirty="0">
                <a:solidFill>
                  <a:srgbClr val="000000"/>
                </a:solidFill>
              </a:rPr>
              <a:t>Supports preferential activation of small fibers by Pin electrodes since small fibers terminate in epidermis.                                                                                           </a:t>
            </a:r>
          </a:p>
        </p:txBody>
      </p:sp>
      <p:pic>
        <p:nvPicPr>
          <p:cNvPr id="9" name="Content Placeholder 62"/>
          <p:cNvPicPr>
            <a:picLocks noChangeAspect="1"/>
          </p:cNvPicPr>
          <p:nvPr/>
        </p:nvPicPr>
        <p:blipFill rotWithShape="1">
          <a:blip r:embed="rId2">
            <a:extLst>
              <a:ext uri="{28A0092B-C50C-407E-A947-70E740481C1C}">
                <a14:useLocalDpi xmlns:a14="http://schemas.microsoft.com/office/drawing/2010/main" val="0"/>
              </a:ext>
            </a:extLst>
          </a:blip>
          <a:srcRect l="7070" t="38336" b="35369"/>
          <a:stretch/>
        </p:blipFill>
        <p:spPr>
          <a:xfrm>
            <a:off x="6764655" y="3026584"/>
            <a:ext cx="3371850" cy="1006784"/>
          </a:xfrm>
          <a:prstGeom prst="rect">
            <a:avLst/>
          </a:prstGeom>
        </p:spPr>
      </p:pic>
      <p:grpSp>
        <p:nvGrpSpPr>
          <p:cNvPr id="11" name="Group 10"/>
          <p:cNvGrpSpPr/>
          <p:nvPr/>
        </p:nvGrpSpPr>
        <p:grpSpPr>
          <a:xfrm>
            <a:off x="6493194" y="2776192"/>
            <a:ext cx="3914775" cy="1570662"/>
            <a:chOff x="4065270" y="3625223"/>
            <a:chExt cx="5219700" cy="2094216"/>
          </a:xfrm>
        </p:grpSpPr>
        <p:sp>
          <p:nvSpPr>
            <p:cNvPr id="10" name="Rectangle 9"/>
            <p:cNvSpPr/>
            <p:nvPr/>
          </p:nvSpPr>
          <p:spPr>
            <a:xfrm>
              <a:off x="4065270" y="3625223"/>
              <a:ext cx="5219700" cy="2094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pic>
          <p:nvPicPr>
            <p:cNvPr id="8" name="Content Placeholder 62"/>
            <p:cNvPicPr>
              <a:picLocks noChangeAspect="1"/>
            </p:cNvPicPr>
            <p:nvPr/>
          </p:nvPicPr>
          <p:blipFill rotWithShape="1">
            <a:blip r:embed="rId2">
              <a:extLst>
                <a:ext uri="{28A0092B-C50C-407E-A947-70E740481C1C}">
                  <a14:useLocalDpi xmlns:a14="http://schemas.microsoft.com/office/drawing/2010/main" val="0"/>
                </a:ext>
              </a:extLst>
            </a:blip>
            <a:srcRect l="7070" t="69662"/>
            <a:stretch/>
          </p:blipFill>
          <p:spPr>
            <a:xfrm>
              <a:off x="4427220" y="3982091"/>
              <a:ext cx="4495800" cy="1548767"/>
            </a:xfrm>
            <a:prstGeom prst="rect">
              <a:avLst/>
            </a:prstGeom>
          </p:spPr>
        </p:pic>
      </p:grpSp>
      <p:sp>
        <p:nvSpPr>
          <p:cNvPr id="13" name="TextBox 12"/>
          <p:cNvSpPr txBox="1"/>
          <p:nvPr/>
        </p:nvSpPr>
        <p:spPr>
          <a:xfrm>
            <a:off x="3030197" y="2481933"/>
            <a:ext cx="1742167" cy="300082"/>
          </a:xfrm>
          <a:prstGeom prst="rect">
            <a:avLst/>
          </a:prstGeom>
          <a:noFill/>
        </p:spPr>
        <p:txBody>
          <a:bodyPr wrap="square" rtlCol="0">
            <a:spAutoFit/>
          </a:bodyPr>
          <a:lstStyle/>
          <a:p>
            <a:r>
              <a:rPr lang="en-US" sz="1350" b="1" dirty="0"/>
              <a:t>Patch electrode</a:t>
            </a:r>
          </a:p>
        </p:txBody>
      </p:sp>
      <p:sp>
        <p:nvSpPr>
          <p:cNvPr id="14" name="TextBox 13"/>
          <p:cNvSpPr txBox="1"/>
          <p:nvPr/>
        </p:nvSpPr>
        <p:spPr>
          <a:xfrm>
            <a:off x="7245534" y="2481933"/>
            <a:ext cx="2410092" cy="300082"/>
          </a:xfrm>
          <a:prstGeom prst="rect">
            <a:avLst/>
          </a:prstGeom>
          <a:noFill/>
        </p:spPr>
        <p:txBody>
          <a:bodyPr wrap="square" rtlCol="0">
            <a:spAutoFit/>
          </a:bodyPr>
          <a:lstStyle/>
          <a:p>
            <a:r>
              <a:rPr lang="en-US" sz="1350" b="1" dirty="0"/>
              <a:t>Pin electrode</a:t>
            </a:r>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22223" t="-211" r="18518" b="16560"/>
          <a:stretch/>
        </p:blipFill>
        <p:spPr>
          <a:xfrm rot="5400000">
            <a:off x="8728983" y="2087580"/>
            <a:ext cx="784212" cy="878103"/>
          </a:xfrm>
          <a:prstGeom prst="rect">
            <a:avLst/>
          </a:prstGeom>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0104" y="2026578"/>
            <a:ext cx="918184" cy="92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352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6459-C94C-184B-A91F-66349B86F3DA}"/>
              </a:ext>
            </a:extLst>
          </p:cNvPr>
          <p:cNvSpPr>
            <a:spLocks noGrp="1"/>
          </p:cNvSpPr>
          <p:nvPr>
            <p:ph type="title"/>
          </p:nvPr>
        </p:nvSpPr>
        <p:spPr>
          <a:xfrm>
            <a:off x="846867" y="1076421"/>
            <a:ext cx="9753600" cy="1386092"/>
          </a:xfrm>
        </p:spPr>
        <p:txBody>
          <a:bodyPr/>
          <a:lstStyle/>
          <a:p>
            <a:r>
              <a:rPr lang="en-US" dirty="0"/>
              <a:t>Increase preferential activation of large fibers </a:t>
            </a:r>
          </a:p>
        </p:txBody>
      </p:sp>
      <p:sp>
        <p:nvSpPr>
          <p:cNvPr id="4" name="Slide Number Placeholder 3">
            <a:extLst>
              <a:ext uri="{FF2B5EF4-FFF2-40B4-BE49-F238E27FC236}">
                <a16:creationId xmlns:a16="http://schemas.microsoft.com/office/drawing/2014/main" id="{AEEEB7F9-31F2-EC49-BD6B-69CF6C5AD71C}"/>
              </a:ext>
            </a:extLst>
          </p:cNvPr>
          <p:cNvSpPr>
            <a:spLocks noGrp="1"/>
          </p:cNvSpPr>
          <p:nvPr>
            <p:ph type="sldNum" sz="quarter" idx="7"/>
          </p:nvPr>
        </p:nvSpPr>
        <p:spPr/>
        <p:txBody>
          <a:bodyPr/>
          <a:lstStyle/>
          <a:p>
            <a:fld id="{B6F15528-21DE-4FAA-801E-634DDDAF4B2B}" type="slidenum">
              <a:rPr lang="en-SE" smtClean="0"/>
              <a:t>11</a:t>
            </a:fld>
            <a:endParaRPr lang="en-SE"/>
          </a:p>
        </p:txBody>
      </p:sp>
    </p:spTree>
    <p:extLst>
      <p:ext uri="{BB962C8B-B14F-4D97-AF65-F5344CB8AC3E}">
        <p14:creationId xmlns:p14="http://schemas.microsoft.com/office/powerpoint/2010/main" val="226725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5118" y="5902077"/>
            <a:ext cx="1224137" cy="1034299"/>
          </a:xfrm>
          <a:prstGeom prst="rect">
            <a:avLst/>
          </a:prstGeom>
        </p:spPr>
      </p:pic>
      <p:sp>
        <p:nvSpPr>
          <p:cNvPr id="6" name="Rectangle 5"/>
          <p:cNvSpPr/>
          <p:nvPr/>
        </p:nvSpPr>
        <p:spPr>
          <a:xfrm>
            <a:off x="2772768" y="5818906"/>
            <a:ext cx="7895233" cy="1124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4624"/>
          <a:stretch/>
        </p:blipFill>
        <p:spPr>
          <a:xfrm>
            <a:off x="2854772" y="951342"/>
            <a:ext cx="6981956" cy="4950735"/>
          </a:xfrm>
          <a:prstGeom prst="rect">
            <a:avLst/>
          </a:prstGeom>
        </p:spPr>
      </p:pic>
      <p:sp>
        <p:nvSpPr>
          <p:cNvPr id="10" name="Rectangle 9"/>
          <p:cNvSpPr/>
          <p:nvPr/>
        </p:nvSpPr>
        <p:spPr>
          <a:xfrm>
            <a:off x="4928601" y="542992"/>
            <a:ext cx="1791783" cy="38428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b="1" dirty="0">
                <a:ln w="0"/>
                <a:solidFill>
                  <a:srgbClr val="004787"/>
                </a:solidFill>
                <a:latin typeface="Book Antiqua" panose="02040602050305030304" pitchFamily="18" charset="0"/>
              </a:rPr>
              <a:t>Patch </a:t>
            </a:r>
            <a:r>
              <a:rPr lang="da-DK" b="1" dirty="0" err="1">
                <a:ln w="0"/>
                <a:solidFill>
                  <a:srgbClr val="004787"/>
                </a:solidFill>
                <a:latin typeface="Book Antiqua" panose="02040602050305030304" pitchFamily="18" charset="0"/>
              </a:rPr>
              <a:t>electrode</a:t>
            </a:r>
            <a:endParaRPr lang="da-DK" b="1" dirty="0">
              <a:solidFill>
                <a:srgbClr val="004787"/>
              </a:solidFill>
              <a:latin typeface="Book Antiqua" panose="02040602050305030304" pitchFamily="18" charset="0"/>
            </a:endParaRPr>
          </a:p>
        </p:txBody>
      </p:sp>
      <p:sp>
        <p:nvSpPr>
          <p:cNvPr id="11" name="Rectangle 10"/>
          <p:cNvSpPr/>
          <p:nvPr/>
        </p:nvSpPr>
        <p:spPr>
          <a:xfrm>
            <a:off x="8692967" y="4216875"/>
            <a:ext cx="2263886" cy="3350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b="1" dirty="0">
                <a:ln w="0"/>
                <a:solidFill>
                  <a:srgbClr val="FFA109"/>
                </a:solidFill>
                <a:latin typeface="Book Antiqua" panose="02040602050305030304" pitchFamily="18" charset="0"/>
              </a:rPr>
              <a:t>Pin </a:t>
            </a:r>
            <a:r>
              <a:rPr lang="da-DK" b="1" dirty="0" err="1">
                <a:ln w="0"/>
                <a:solidFill>
                  <a:srgbClr val="FFA109"/>
                </a:solidFill>
                <a:latin typeface="Book Antiqua" panose="02040602050305030304" pitchFamily="18" charset="0"/>
              </a:rPr>
              <a:t>electrode</a:t>
            </a:r>
            <a:endParaRPr lang="da-DK" b="1" dirty="0">
              <a:solidFill>
                <a:srgbClr val="FFA109"/>
              </a:solidFill>
              <a:latin typeface="Book Antiqua" panose="02040602050305030304" pitchFamily="18" charset="0"/>
            </a:endParaRP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3253" r="50909" b="38085"/>
          <a:stretch/>
        </p:blipFill>
        <p:spPr>
          <a:xfrm>
            <a:off x="8485042" y="1842873"/>
            <a:ext cx="2104212" cy="1779800"/>
          </a:xfrm>
          <a:prstGeom prst="rect">
            <a:avLst/>
          </a:prstGeom>
        </p:spPr>
      </p:pic>
      <p:grpSp>
        <p:nvGrpSpPr>
          <p:cNvPr id="4" name="Group 3">
            <a:extLst>
              <a:ext uri="{FF2B5EF4-FFF2-40B4-BE49-F238E27FC236}">
                <a16:creationId xmlns:a16="http://schemas.microsoft.com/office/drawing/2014/main" id="{6CF929E5-D1A3-4608-8007-AD22B966AAF0}"/>
              </a:ext>
            </a:extLst>
          </p:cNvPr>
          <p:cNvGrpSpPr/>
          <p:nvPr/>
        </p:nvGrpSpPr>
        <p:grpSpPr>
          <a:xfrm>
            <a:off x="5414328" y="951342"/>
            <a:ext cx="976762" cy="1006080"/>
            <a:chOff x="3800721" y="3267969"/>
            <a:chExt cx="1688468" cy="1578583"/>
          </a:xfrm>
        </p:grpSpPr>
        <p:sp>
          <p:nvSpPr>
            <p:cNvPr id="12" name="Rectangle 11">
              <a:extLst>
                <a:ext uri="{FF2B5EF4-FFF2-40B4-BE49-F238E27FC236}">
                  <a16:creationId xmlns:a16="http://schemas.microsoft.com/office/drawing/2014/main" id="{D3C0897A-BA1A-4F62-B122-E2CCB45D3C0D}"/>
                </a:ext>
              </a:extLst>
            </p:cNvPr>
            <p:cNvSpPr/>
            <p:nvPr/>
          </p:nvSpPr>
          <p:spPr>
            <a:xfrm>
              <a:off x="3800721" y="3267969"/>
              <a:ext cx="1688468" cy="1578583"/>
            </a:xfrm>
            <a:prstGeom prst="rect">
              <a:avLst/>
            </a:prstGeom>
            <a:solidFill>
              <a:schemeClr val="bg2"/>
            </a:solidFill>
            <a:ln w="57150">
              <a:solidFill>
                <a:srgbClr val="004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4D8D75"/>
                </a:solidFill>
              </a:endParaRPr>
            </a:p>
          </p:txBody>
        </p:sp>
        <p:pic>
          <p:nvPicPr>
            <p:cNvPr id="14" name="Picture 2">
              <a:extLst>
                <a:ext uri="{FF2B5EF4-FFF2-40B4-BE49-F238E27FC236}">
                  <a16:creationId xmlns:a16="http://schemas.microsoft.com/office/drawing/2014/main" id="{3E93C6DF-D220-4F50-A5B2-2C26FD0EA8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76443" y="3343485"/>
              <a:ext cx="1419154" cy="1427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 name="Group 1">
            <a:extLst>
              <a:ext uri="{FF2B5EF4-FFF2-40B4-BE49-F238E27FC236}">
                <a16:creationId xmlns:a16="http://schemas.microsoft.com/office/drawing/2014/main" id="{61EC51F3-EFDC-4D3C-B819-2E356587C5FA}"/>
              </a:ext>
            </a:extLst>
          </p:cNvPr>
          <p:cNvGrpSpPr/>
          <p:nvPr/>
        </p:nvGrpSpPr>
        <p:grpSpPr>
          <a:xfrm>
            <a:off x="9463174" y="4631339"/>
            <a:ext cx="723472" cy="801486"/>
            <a:chOff x="1417954" y="3254189"/>
            <a:chExt cx="1666197" cy="1602973"/>
          </a:xfrm>
        </p:grpSpPr>
        <p:sp>
          <p:nvSpPr>
            <p:cNvPr id="15" name="Rectangle 14">
              <a:extLst>
                <a:ext uri="{FF2B5EF4-FFF2-40B4-BE49-F238E27FC236}">
                  <a16:creationId xmlns:a16="http://schemas.microsoft.com/office/drawing/2014/main" id="{1B9B2965-7D62-478E-9EFE-A61E05BB343F}"/>
                </a:ext>
              </a:extLst>
            </p:cNvPr>
            <p:cNvSpPr/>
            <p:nvPr/>
          </p:nvSpPr>
          <p:spPr>
            <a:xfrm>
              <a:off x="1417954" y="3254189"/>
              <a:ext cx="1666197" cy="1592363"/>
            </a:xfrm>
            <a:prstGeom prst="rect">
              <a:avLst/>
            </a:prstGeom>
            <a:noFill/>
            <a:ln w="57150">
              <a:solidFill>
                <a:srgbClr val="FFA1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FFA109"/>
                </a:solidFill>
              </a:endParaRPr>
            </a:p>
          </p:txBody>
        </p:sp>
        <p:pic>
          <p:nvPicPr>
            <p:cNvPr id="16" name="D2D895D3-7690-4C39-B9DD-350D573A7CB2" descr="A84F4366-2C78-4CCC-A0B4-87E1A85784CB@aau">
              <a:extLst>
                <a:ext uri="{FF2B5EF4-FFF2-40B4-BE49-F238E27FC236}">
                  <a16:creationId xmlns:a16="http://schemas.microsoft.com/office/drawing/2014/main" id="{E099CDCA-2B93-4B52-AEFC-A45E7E0A16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1449568" y="3222579"/>
              <a:ext cx="1602971" cy="1666195"/>
            </a:xfrm>
            <a:prstGeom prst="rect">
              <a:avLst/>
            </a:prstGeom>
            <a:noFill/>
            <a:ln>
              <a:noFill/>
            </a:ln>
            <a:effectLst>
              <a:softEdge rad="381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7">
            <a:extLst>
              <a:ext uri="{FF2B5EF4-FFF2-40B4-BE49-F238E27FC236}">
                <a16:creationId xmlns:a16="http://schemas.microsoft.com/office/drawing/2014/main" id="{35C1A76A-937B-4850-ADD9-660329A8A389}"/>
              </a:ext>
            </a:extLst>
          </p:cNvPr>
          <p:cNvSpPr>
            <a:spLocks noGrp="1"/>
          </p:cNvSpPr>
          <p:nvPr>
            <p:ph type="title"/>
          </p:nvPr>
        </p:nvSpPr>
        <p:spPr>
          <a:xfrm>
            <a:off x="1981200" y="274637"/>
            <a:ext cx="8229600" cy="597284"/>
          </a:xfrm>
        </p:spPr>
        <p:txBody>
          <a:bodyPr/>
          <a:lstStyle/>
          <a:p>
            <a:r>
              <a:rPr lang="en-US" dirty="0"/>
              <a:t>Accommodations</a:t>
            </a:r>
          </a:p>
        </p:txBody>
      </p:sp>
      <p:sp>
        <p:nvSpPr>
          <p:cNvPr id="17" name="TextBox 16">
            <a:extLst>
              <a:ext uri="{FF2B5EF4-FFF2-40B4-BE49-F238E27FC236}">
                <a16:creationId xmlns:a16="http://schemas.microsoft.com/office/drawing/2014/main" id="{22CF2FA7-9324-4A70-9A01-9C05FF0AF25C}"/>
              </a:ext>
            </a:extLst>
          </p:cNvPr>
          <p:cNvSpPr txBox="1"/>
          <p:nvPr/>
        </p:nvSpPr>
        <p:spPr>
          <a:xfrm>
            <a:off x="1528090" y="6332807"/>
            <a:ext cx="5671233" cy="307777"/>
          </a:xfrm>
          <a:prstGeom prst="rect">
            <a:avLst/>
          </a:prstGeom>
          <a:noFill/>
        </p:spPr>
        <p:txBody>
          <a:bodyPr wrap="none" rtlCol="0">
            <a:spAutoFit/>
          </a:bodyPr>
          <a:lstStyle/>
          <a:p>
            <a:r>
              <a:rPr lang="en-US" sz="1400" dirty="0"/>
              <a:t>Hugosdottir et al. (2019) J. </a:t>
            </a:r>
            <a:r>
              <a:rPr lang="en-US" sz="1400" dirty="0" err="1"/>
              <a:t>Neurophysiol</a:t>
            </a:r>
            <a:r>
              <a:rPr lang="en-US" sz="1400" dirty="0"/>
              <a:t>. DOI:10.1152/jn.00390.2019</a:t>
            </a:r>
          </a:p>
        </p:txBody>
      </p:sp>
    </p:spTree>
    <p:extLst>
      <p:ext uri="{BB962C8B-B14F-4D97-AF65-F5344CB8AC3E}">
        <p14:creationId xmlns:p14="http://schemas.microsoft.com/office/powerpoint/2010/main" val="3529666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003686" y="359081"/>
            <a:ext cx="6578661" cy="1200329"/>
          </a:xfrm>
          <a:prstGeom prst="rect">
            <a:avLst/>
          </a:prstGeom>
        </p:spPr>
        <p:txBody>
          <a:bodyPr wrap="square">
            <a:spAutoFit/>
          </a:bodyPr>
          <a:lstStyle/>
          <a:p>
            <a:r>
              <a:rPr lang="en-US" sz="2400" dirty="0"/>
              <a:t>Why Different Accommodations</a:t>
            </a:r>
          </a:p>
          <a:p>
            <a:r>
              <a:rPr lang="en-US" sz="2400" dirty="0"/>
              <a:t> in Small and Large Fibers? </a:t>
            </a:r>
          </a:p>
          <a:p>
            <a:endParaRPr lang="en-US" sz="2400" dirty="0"/>
          </a:p>
        </p:txBody>
      </p:sp>
      <p:grpSp>
        <p:nvGrpSpPr>
          <p:cNvPr id="30" name="Group 29"/>
          <p:cNvGrpSpPr/>
          <p:nvPr/>
        </p:nvGrpSpPr>
        <p:grpSpPr>
          <a:xfrm>
            <a:off x="2236430" y="3632189"/>
            <a:ext cx="4422279" cy="1874750"/>
            <a:chOff x="865150" y="2696519"/>
            <a:chExt cx="5258559" cy="1691081"/>
          </a:xfrm>
        </p:grpSpPr>
        <p:grpSp>
          <p:nvGrpSpPr>
            <p:cNvPr id="12" name="Group 11"/>
            <p:cNvGrpSpPr/>
            <p:nvPr/>
          </p:nvGrpSpPr>
          <p:grpSpPr>
            <a:xfrm>
              <a:off x="865150" y="2696519"/>
              <a:ext cx="5258559" cy="1465943"/>
              <a:chOff x="865150" y="2445657"/>
              <a:chExt cx="5784538" cy="1484086"/>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6499" b="33402"/>
              <a:stretch/>
            </p:blipFill>
            <p:spPr>
              <a:xfrm>
                <a:off x="865150" y="2445657"/>
                <a:ext cx="5784538" cy="1415143"/>
              </a:xfrm>
              <a:prstGeom prst="rect">
                <a:avLst/>
              </a:prstGeom>
            </p:spPr>
          </p:pic>
          <p:sp>
            <p:nvSpPr>
              <p:cNvPr id="9" name="Rectangle 8"/>
              <p:cNvSpPr/>
              <p:nvPr/>
            </p:nvSpPr>
            <p:spPr>
              <a:xfrm>
                <a:off x="1182914" y="3773714"/>
                <a:ext cx="478972" cy="137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Rectangle 9"/>
              <p:cNvSpPr/>
              <p:nvPr/>
            </p:nvSpPr>
            <p:spPr>
              <a:xfrm>
                <a:off x="5875278" y="3791857"/>
                <a:ext cx="478972" cy="137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Rectangle 10"/>
              <p:cNvSpPr/>
              <p:nvPr/>
            </p:nvSpPr>
            <p:spPr>
              <a:xfrm>
                <a:off x="3278447" y="3773714"/>
                <a:ext cx="478972" cy="137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9" name="TextBox 18"/>
            <p:cNvSpPr txBox="1"/>
            <p:nvPr/>
          </p:nvSpPr>
          <p:spPr>
            <a:xfrm>
              <a:off x="1646169" y="4101233"/>
              <a:ext cx="1736044" cy="270683"/>
            </a:xfrm>
            <a:prstGeom prst="rect">
              <a:avLst/>
            </a:prstGeom>
            <a:noFill/>
          </p:spPr>
          <p:txBody>
            <a:bodyPr wrap="square" rtlCol="0">
              <a:spAutoFit/>
            </a:bodyPr>
            <a:lstStyle/>
            <a:p>
              <a:r>
                <a:rPr lang="en-US" sz="1350" dirty="0"/>
                <a:t>Small fibers</a:t>
              </a:r>
            </a:p>
          </p:txBody>
        </p:sp>
        <p:sp>
          <p:nvSpPr>
            <p:cNvPr id="20" name="TextBox 19"/>
            <p:cNvSpPr txBox="1"/>
            <p:nvPr/>
          </p:nvSpPr>
          <p:spPr>
            <a:xfrm>
              <a:off x="4126702" y="4116917"/>
              <a:ext cx="1510724" cy="270683"/>
            </a:xfrm>
            <a:prstGeom prst="rect">
              <a:avLst/>
            </a:prstGeom>
            <a:noFill/>
          </p:spPr>
          <p:txBody>
            <a:bodyPr wrap="square" rtlCol="0">
              <a:spAutoFit/>
            </a:bodyPr>
            <a:lstStyle/>
            <a:p>
              <a:r>
                <a:rPr lang="en-US" sz="1350"/>
                <a:t>Large fibers</a:t>
              </a:r>
              <a:endParaRPr lang="en-US" sz="1350" dirty="0"/>
            </a:p>
          </p:txBody>
        </p:sp>
      </p:grpSp>
      <p:sp>
        <p:nvSpPr>
          <p:cNvPr id="22" name="TextBox 21"/>
          <p:cNvSpPr txBox="1"/>
          <p:nvPr/>
        </p:nvSpPr>
        <p:spPr>
          <a:xfrm>
            <a:off x="6368202" y="1633004"/>
            <a:ext cx="3961444" cy="707886"/>
          </a:xfrm>
          <a:prstGeom prst="rect">
            <a:avLst/>
          </a:prstGeom>
          <a:noFill/>
        </p:spPr>
        <p:txBody>
          <a:bodyPr wrap="square" rtlCol="0">
            <a:spAutoFit/>
          </a:bodyPr>
          <a:lstStyle/>
          <a:p>
            <a:pPr algn="ctr"/>
            <a:r>
              <a:rPr lang="en-US" sz="2000" dirty="0">
                <a:solidFill>
                  <a:srgbClr val="000000"/>
                </a:solidFill>
              </a:rPr>
              <a:t>Slowly increasing membrane potential </a:t>
            </a:r>
          </a:p>
        </p:txBody>
      </p:sp>
      <p:sp>
        <p:nvSpPr>
          <p:cNvPr id="23" name="Down Arrow 22"/>
          <p:cNvSpPr/>
          <p:nvPr/>
        </p:nvSpPr>
        <p:spPr>
          <a:xfrm>
            <a:off x="8207336" y="3367698"/>
            <a:ext cx="152400" cy="1992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4" name="Rectangle 23"/>
          <p:cNvSpPr/>
          <p:nvPr/>
        </p:nvSpPr>
        <p:spPr>
          <a:xfrm>
            <a:off x="6812743" y="2612820"/>
            <a:ext cx="3386516" cy="707886"/>
          </a:xfrm>
          <a:prstGeom prst="rect">
            <a:avLst/>
          </a:prstGeom>
        </p:spPr>
        <p:txBody>
          <a:bodyPr wrap="square">
            <a:spAutoFit/>
          </a:bodyPr>
          <a:lstStyle/>
          <a:p>
            <a:pPr algn="ctr"/>
            <a:r>
              <a:rPr lang="en-US" sz="2000" dirty="0">
                <a:solidFill>
                  <a:srgbClr val="000000"/>
                </a:solidFill>
              </a:rPr>
              <a:t>Inactivation of sodium channels</a:t>
            </a:r>
            <a:r>
              <a:rPr lang="en-US" sz="2000" baseline="30000" dirty="0">
                <a:solidFill>
                  <a:srgbClr val="000000"/>
                </a:solidFill>
              </a:rPr>
              <a:t>1</a:t>
            </a:r>
          </a:p>
        </p:txBody>
      </p:sp>
      <p:sp>
        <p:nvSpPr>
          <p:cNvPr id="26" name="Rectangle 25"/>
          <p:cNvSpPr/>
          <p:nvPr/>
        </p:nvSpPr>
        <p:spPr>
          <a:xfrm>
            <a:off x="6812743" y="3667121"/>
            <a:ext cx="3806270" cy="1223412"/>
          </a:xfrm>
          <a:prstGeom prst="rect">
            <a:avLst/>
          </a:prstGeom>
        </p:spPr>
        <p:txBody>
          <a:bodyPr wrap="square">
            <a:spAutoFit/>
          </a:bodyPr>
          <a:lstStyle/>
          <a:p>
            <a:pPr algn="ctr"/>
            <a:r>
              <a:rPr lang="en-US" sz="2000" dirty="0">
                <a:solidFill>
                  <a:srgbClr val="000000"/>
                </a:solidFill>
              </a:rPr>
              <a:t>The inactivation of sodium channels is different between small and large fibers</a:t>
            </a:r>
            <a:r>
              <a:rPr lang="en-US" sz="2000" baseline="30000" dirty="0">
                <a:solidFill>
                  <a:srgbClr val="000000"/>
                </a:solidFill>
              </a:rPr>
              <a:t>2</a:t>
            </a:r>
          </a:p>
          <a:p>
            <a:pPr algn="ctr"/>
            <a:r>
              <a:rPr lang="en-US" sz="1350" dirty="0"/>
              <a:t> </a:t>
            </a:r>
          </a:p>
        </p:txBody>
      </p:sp>
      <p:sp>
        <p:nvSpPr>
          <p:cNvPr id="28" name="TextBox 27"/>
          <p:cNvSpPr txBox="1"/>
          <p:nvPr/>
        </p:nvSpPr>
        <p:spPr>
          <a:xfrm>
            <a:off x="2109760" y="5741625"/>
            <a:ext cx="4197258" cy="369332"/>
          </a:xfrm>
          <a:prstGeom prst="rect">
            <a:avLst/>
          </a:prstGeom>
          <a:noFill/>
        </p:spPr>
        <p:txBody>
          <a:bodyPr wrap="square" rtlCol="0">
            <a:spAutoFit/>
          </a:bodyPr>
          <a:lstStyle/>
          <a:p>
            <a:r>
              <a:rPr lang="en-US" sz="900" i="1" dirty="0"/>
              <a:t>1. Bostock H., </a:t>
            </a:r>
            <a:r>
              <a:rPr lang="en-US" sz="900" i="1" dirty="0" err="1"/>
              <a:t>Cikurel</a:t>
            </a:r>
            <a:r>
              <a:rPr lang="en-US" sz="900" i="1" dirty="0"/>
              <a:t> K., Burke D., 1998, Threshold tracking techniques in the study of human peripheral nerve, Muscle &amp; Nerve, p. 137–158, 1998. </a:t>
            </a:r>
          </a:p>
        </p:txBody>
      </p:sp>
      <p:sp>
        <p:nvSpPr>
          <p:cNvPr id="31" name="TextBox 30"/>
          <p:cNvSpPr txBox="1"/>
          <p:nvPr/>
        </p:nvSpPr>
        <p:spPr>
          <a:xfrm>
            <a:off x="2109760" y="6132110"/>
            <a:ext cx="4548948" cy="507831"/>
          </a:xfrm>
          <a:prstGeom prst="rect">
            <a:avLst/>
          </a:prstGeom>
          <a:noFill/>
        </p:spPr>
        <p:txBody>
          <a:bodyPr wrap="square" rtlCol="0">
            <a:spAutoFit/>
          </a:bodyPr>
          <a:lstStyle/>
          <a:p>
            <a:r>
              <a:rPr lang="en-US" sz="900" i="1" dirty="0"/>
              <a:t>2. Blair N.T. and Bean B. P., 2002,  Roles of </a:t>
            </a:r>
            <a:r>
              <a:rPr lang="en-US" sz="900" i="1" dirty="0" err="1"/>
              <a:t>tetrodotoxin</a:t>
            </a:r>
            <a:r>
              <a:rPr lang="en-US" sz="900" i="1" dirty="0"/>
              <a:t> (TTX)-sensitive Na+ current, TTX-resistant Na+ current, and Ca2+ current in the action potentials of nociceptive sensory neurons., Journal of Neuroscience., 22:10277-10290</a:t>
            </a:r>
            <a:r>
              <a:rPr lang="en-GB" sz="900" i="1" dirty="0"/>
              <a:t> </a:t>
            </a:r>
            <a:endParaRPr lang="en-US" sz="900" i="1" dirty="0"/>
          </a:p>
        </p:txBody>
      </p:sp>
      <p:sp>
        <p:nvSpPr>
          <p:cNvPr id="32" name="Down Arrow 31"/>
          <p:cNvSpPr/>
          <p:nvPr/>
        </p:nvSpPr>
        <p:spPr>
          <a:xfrm>
            <a:off x="8196524" y="2463316"/>
            <a:ext cx="152400" cy="1992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l="22223" t="-211" r="18518" b="16560"/>
          <a:stretch/>
        </p:blipFill>
        <p:spPr>
          <a:xfrm rot="5400000">
            <a:off x="2940187" y="2441540"/>
            <a:ext cx="784212" cy="878103"/>
          </a:xfrm>
          <a:prstGeom prst="rect">
            <a:avLst/>
          </a:prstGeom>
        </p:spPr>
      </p:pic>
      <p:pic>
        <p:nvPicPr>
          <p:cNvPr id="34"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1922" y="2433040"/>
            <a:ext cx="918184" cy="92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Rectangle 35"/>
          <p:cNvSpPr/>
          <p:nvPr/>
        </p:nvSpPr>
        <p:spPr>
          <a:xfrm>
            <a:off x="6736295" y="5182685"/>
            <a:ext cx="3806270" cy="400110"/>
          </a:xfrm>
          <a:prstGeom prst="rect">
            <a:avLst/>
          </a:prstGeom>
        </p:spPr>
        <p:txBody>
          <a:bodyPr wrap="square">
            <a:spAutoFit/>
          </a:bodyPr>
          <a:lstStyle/>
          <a:p>
            <a:pPr algn="ctr"/>
            <a:r>
              <a:rPr lang="en-US" sz="2000" dirty="0">
                <a:solidFill>
                  <a:srgbClr val="000000"/>
                </a:solidFill>
              </a:rPr>
              <a:t>Different accommodations </a:t>
            </a:r>
            <a:endParaRPr lang="en-US" sz="1350" dirty="0"/>
          </a:p>
        </p:txBody>
      </p:sp>
      <p:sp>
        <p:nvSpPr>
          <p:cNvPr id="37" name="Down Arrow 36"/>
          <p:cNvSpPr/>
          <p:nvPr/>
        </p:nvSpPr>
        <p:spPr>
          <a:xfrm>
            <a:off x="8245434" y="4848846"/>
            <a:ext cx="152400" cy="1992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Tree>
    <p:extLst>
      <p:ext uri="{BB962C8B-B14F-4D97-AF65-F5344CB8AC3E}">
        <p14:creationId xmlns:p14="http://schemas.microsoft.com/office/powerpoint/2010/main" val="3193052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A7F50E-17CD-294B-B868-D71A79906516}"/>
              </a:ext>
            </a:extLst>
          </p:cNvPr>
          <p:cNvSpPr>
            <a:spLocks noGrp="1"/>
          </p:cNvSpPr>
          <p:nvPr>
            <p:ph type="sldNum" sz="quarter" idx="7"/>
          </p:nvPr>
        </p:nvSpPr>
        <p:spPr/>
        <p:txBody>
          <a:bodyPr/>
          <a:lstStyle/>
          <a:p>
            <a:fld id="{B6F15528-21DE-4FAA-801E-634DDDAF4B2B}" type="slidenum">
              <a:rPr lang="en-SE" smtClean="0"/>
              <a:t>14</a:t>
            </a:fld>
            <a:endParaRPr lang="en-SE"/>
          </a:p>
        </p:txBody>
      </p:sp>
      <p:pic>
        <p:nvPicPr>
          <p:cNvPr id="6" name="Picture 5">
            <a:extLst>
              <a:ext uri="{FF2B5EF4-FFF2-40B4-BE49-F238E27FC236}">
                <a16:creationId xmlns:a16="http://schemas.microsoft.com/office/drawing/2014/main" id="{F6CE54C6-25F1-8942-80E8-1F5EDE783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789" y="98854"/>
            <a:ext cx="4846211" cy="6858000"/>
          </a:xfrm>
          <a:prstGeom prst="rect">
            <a:avLst/>
          </a:prstGeom>
        </p:spPr>
      </p:pic>
      <p:sp>
        <p:nvSpPr>
          <p:cNvPr id="7" name="TextBox 6">
            <a:extLst>
              <a:ext uri="{FF2B5EF4-FFF2-40B4-BE49-F238E27FC236}">
                <a16:creationId xmlns:a16="http://schemas.microsoft.com/office/drawing/2014/main" id="{8BB0F6E2-9715-F843-800C-0C94439BB2E1}"/>
              </a:ext>
            </a:extLst>
          </p:cNvPr>
          <p:cNvSpPr txBox="1"/>
          <p:nvPr/>
        </p:nvSpPr>
        <p:spPr>
          <a:xfrm>
            <a:off x="7105134" y="1470453"/>
            <a:ext cx="2916195" cy="1477328"/>
          </a:xfrm>
          <a:prstGeom prst="rect">
            <a:avLst/>
          </a:prstGeom>
          <a:noFill/>
        </p:spPr>
        <p:txBody>
          <a:bodyPr wrap="square" rtlCol="0">
            <a:spAutoFit/>
          </a:bodyPr>
          <a:lstStyle/>
          <a:p>
            <a:r>
              <a:rPr lang="en-US" dirty="0"/>
              <a:t>Perception threshold </a:t>
            </a:r>
          </a:p>
          <a:p>
            <a:endParaRPr lang="en-US" dirty="0"/>
          </a:p>
          <a:p>
            <a:r>
              <a:rPr lang="en-US" dirty="0"/>
              <a:t>Pain threshold </a:t>
            </a:r>
          </a:p>
          <a:p>
            <a:endParaRPr lang="en-US" dirty="0"/>
          </a:p>
          <a:p>
            <a:r>
              <a:rPr lang="en-US" dirty="0"/>
              <a:t>And  ….</a:t>
            </a:r>
          </a:p>
        </p:txBody>
      </p:sp>
    </p:spTree>
    <p:extLst>
      <p:ext uri="{BB962C8B-B14F-4D97-AF65-F5344CB8AC3E}">
        <p14:creationId xmlns:p14="http://schemas.microsoft.com/office/powerpoint/2010/main" val="88745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9228C071-A263-41C9-A8BA-7BB52278470D}"/>
              </a:ext>
            </a:extLst>
          </p:cNvPr>
          <p:cNvSpPr>
            <a:spLocks noGrp="1"/>
          </p:cNvSpPr>
          <p:nvPr>
            <p:ph type="sldNum" sz="quarter" idx="4"/>
          </p:nvPr>
        </p:nvSpPr>
        <p:spPr/>
        <p:txBody>
          <a:bodyPr/>
          <a:lstStyle/>
          <a:p>
            <a:fld id="{D8D877B3-D348-4611-9BDB-C5374591D951}" type="slidenum">
              <a:rPr lang="en-US" smtClean="0"/>
              <a:pPr/>
              <a:t>15</a:t>
            </a:fld>
            <a:endParaRPr lang="en-US" dirty="0"/>
          </a:p>
        </p:txBody>
      </p:sp>
      <p:sp>
        <p:nvSpPr>
          <p:cNvPr id="3" name="Titel 2">
            <a:extLst>
              <a:ext uri="{FF2B5EF4-FFF2-40B4-BE49-F238E27FC236}">
                <a16:creationId xmlns:a16="http://schemas.microsoft.com/office/drawing/2014/main" id="{A2EB6E6E-CF46-4723-BF18-7B40A99998A7}"/>
              </a:ext>
            </a:extLst>
          </p:cNvPr>
          <p:cNvSpPr>
            <a:spLocks noGrp="1"/>
          </p:cNvSpPr>
          <p:nvPr>
            <p:ph type="title"/>
          </p:nvPr>
        </p:nvSpPr>
        <p:spPr>
          <a:xfrm>
            <a:off x="587374" y="370290"/>
            <a:ext cx="6163946" cy="1474385"/>
          </a:xfrm>
        </p:spPr>
        <p:txBody>
          <a:bodyPr/>
          <a:lstStyle/>
          <a:p>
            <a:r>
              <a:rPr lang="da-DK" dirty="0"/>
              <a:t>Samarbejde</a:t>
            </a:r>
          </a:p>
        </p:txBody>
      </p:sp>
      <p:sp>
        <p:nvSpPr>
          <p:cNvPr id="4" name="Pladsholder til tekst 3">
            <a:extLst>
              <a:ext uri="{FF2B5EF4-FFF2-40B4-BE49-F238E27FC236}">
                <a16:creationId xmlns:a16="http://schemas.microsoft.com/office/drawing/2014/main" id="{09F6BBBD-2A1D-4B62-A615-90C24BD005B3}"/>
              </a:ext>
            </a:extLst>
          </p:cNvPr>
          <p:cNvSpPr>
            <a:spLocks noGrp="1"/>
          </p:cNvSpPr>
          <p:nvPr>
            <p:ph type="body" sz="quarter" idx="12"/>
          </p:nvPr>
        </p:nvSpPr>
        <p:spPr/>
        <p:txBody>
          <a:bodyPr/>
          <a:lstStyle/>
          <a:p>
            <a:r>
              <a:rPr lang="da-DK" sz="2000" dirty="0"/>
              <a:t>Laboratoriet</a:t>
            </a:r>
          </a:p>
          <a:p>
            <a:pPr lvl="1"/>
            <a:r>
              <a:rPr lang="da-DK" sz="1800" dirty="0"/>
              <a:t>Hvis man er i boble sammen, må man gerne være flere med mundbind i lab end der står på skiltet. </a:t>
            </a:r>
          </a:p>
          <a:p>
            <a:pPr lvl="1"/>
            <a:r>
              <a:rPr lang="da-DK" sz="1800" dirty="0"/>
              <a:t>Lab + udstyr </a:t>
            </a:r>
            <a:r>
              <a:rPr lang="da-DK" sz="1800" dirty="0" err="1"/>
              <a:t>afsprittes</a:t>
            </a:r>
            <a:r>
              <a:rPr lang="da-DK" sz="1800" dirty="0"/>
              <a:t> før og efter brug</a:t>
            </a:r>
          </a:p>
          <a:p>
            <a:pPr lvl="1"/>
            <a:r>
              <a:rPr lang="da-DK" sz="1800" dirty="0"/>
              <a:t>Der er run på !</a:t>
            </a:r>
          </a:p>
          <a:p>
            <a:r>
              <a:rPr lang="da-DK" sz="2000" dirty="0"/>
              <a:t>Mødefrekvens + feedback</a:t>
            </a:r>
          </a:p>
          <a:p>
            <a:pPr lvl="1"/>
            <a:r>
              <a:rPr lang="da-DK" sz="1800" dirty="0"/>
              <a:t>Ugentligt møde. I sender dagsorden 2 dage inden. </a:t>
            </a:r>
          </a:p>
          <a:p>
            <a:r>
              <a:rPr lang="da-DK" sz="2000" dirty="0"/>
              <a:t>Bosat i Lock-</a:t>
            </a:r>
            <a:r>
              <a:rPr lang="da-DK" sz="2000" dirty="0" err="1"/>
              <a:t>down</a:t>
            </a:r>
            <a:r>
              <a:rPr lang="da-DK" sz="2000" dirty="0"/>
              <a:t> kommune? </a:t>
            </a:r>
          </a:p>
          <a:p>
            <a:endParaRPr lang="da-DK" dirty="0"/>
          </a:p>
        </p:txBody>
      </p:sp>
    </p:spTree>
    <p:extLst>
      <p:ext uri="{BB962C8B-B14F-4D97-AF65-F5344CB8AC3E}">
        <p14:creationId xmlns:p14="http://schemas.microsoft.com/office/powerpoint/2010/main" val="478472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1582930"/>
            <a:ext cx="11734800" cy="4901342"/>
          </a:xfrm>
          <a:prstGeom prst="rect">
            <a:avLst/>
          </a:prstGeom>
        </p:spPr>
        <p:txBody>
          <a:bodyPr vert="horz" wrap="square" lIns="0" tIns="12700" rIns="0" bIns="0" rtlCol="0">
            <a:spAutoFit/>
          </a:bodyPr>
          <a:lstStyle/>
          <a:p>
            <a:pPr marL="12700">
              <a:spcBef>
                <a:spcPts val="100"/>
              </a:spcBef>
            </a:pPr>
            <a:r>
              <a:rPr sz="1500" b="1" spc="-5" dirty="0">
                <a:solidFill>
                  <a:srgbClr val="53606D"/>
                </a:solidFill>
                <a:latin typeface="Arial"/>
                <a:cs typeface="Arial"/>
              </a:rPr>
              <a:t>Husk </a:t>
            </a:r>
            <a:r>
              <a:rPr sz="1500" b="1" dirty="0">
                <a:solidFill>
                  <a:srgbClr val="53606D"/>
                </a:solidFill>
                <a:latin typeface="Arial"/>
                <a:cs typeface="Arial"/>
              </a:rPr>
              <a:t>at få en aftale i stand med</a:t>
            </a:r>
            <a:r>
              <a:rPr sz="1500" b="1" spc="-95" dirty="0">
                <a:solidFill>
                  <a:srgbClr val="53606D"/>
                </a:solidFill>
                <a:latin typeface="Arial"/>
                <a:cs typeface="Arial"/>
              </a:rPr>
              <a:t> </a:t>
            </a:r>
            <a:r>
              <a:rPr sz="1500" b="1" spc="-5" dirty="0">
                <a:solidFill>
                  <a:srgbClr val="53606D"/>
                </a:solidFill>
                <a:latin typeface="Arial"/>
                <a:cs typeface="Arial"/>
              </a:rPr>
              <a:t>projektvejleder:</a:t>
            </a:r>
            <a:endParaRPr sz="1500" dirty="0">
              <a:latin typeface="Arial"/>
              <a:cs typeface="Arial"/>
            </a:endParaRPr>
          </a:p>
          <a:p>
            <a:pPr marL="355600" indent="-342900">
              <a:buChar char="•"/>
              <a:tabLst>
                <a:tab pos="354965" algn="l"/>
                <a:tab pos="355600" algn="l"/>
              </a:tabLst>
            </a:pPr>
            <a:r>
              <a:rPr sz="1500" dirty="0">
                <a:solidFill>
                  <a:srgbClr val="53606D"/>
                </a:solidFill>
                <a:latin typeface="Arial"/>
                <a:cs typeface="Arial"/>
              </a:rPr>
              <a:t>Aftal mødefrekvens og kommunikationsform – mails, tlf, efter </a:t>
            </a:r>
            <a:r>
              <a:rPr sz="1500" spc="-20" dirty="0">
                <a:solidFill>
                  <a:srgbClr val="53606D"/>
                </a:solidFill>
                <a:latin typeface="Arial"/>
                <a:cs typeface="Arial"/>
              </a:rPr>
              <a:t>behov, </a:t>
            </a:r>
            <a:r>
              <a:rPr sz="1500" dirty="0">
                <a:solidFill>
                  <a:srgbClr val="53606D"/>
                </a:solidFill>
                <a:latin typeface="Arial"/>
                <a:cs typeface="Arial"/>
              </a:rPr>
              <a:t>en gang om </a:t>
            </a:r>
            <a:r>
              <a:rPr sz="1500" dirty="0" err="1">
                <a:solidFill>
                  <a:srgbClr val="53606D"/>
                </a:solidFill>
                <a:latin typeface="Arial"/>
                <a:cs typeface="Arial"/>
              </a:rPr>
              <a:t>ugen</a:t>
            </a:r>
            <a:r>
              <a:rPr sz="1500" spc="-155" dirty="0">
                <a:solidFill>
                  <a:srgbClr val="53606D"/>
                </a:solidFill>
                <a:latin typeface="Arial"/>
                <a:cs typeface="Arial"/>
              </a:rPr>
              <a:t> </a:t>
            </a:r>
            <a:r>
              <a:rPr sz="1500" spc="5" dirty="0" err="1">
                <a:solidFill>
                  <a:srgbClr val="53606D"/>
                </a:solidFill>
                <a:latin typeface="Arial"/>
                <a:cs typeface="Arial"/>
              </a:rPr>
              <a:t>osv</a:t>
            </a:r>
            <a:endParaRPr lang="da-DK" sz="1500" spc="5" dirty="0">
              <a:solidFill>
                <a:srgbClr val="53606D"/>
              </a:solidFill>
              <a:latin typeface="Arial"/>
              <a:cs typeface="Arial"/>
            </a:endParaRPr>
          </a:p>
          <a:p>
            <a:pPr marL="812765" lvl="1" indent="-342900">
              <a:buChar char="•"/>
              <a:tabLst>
                <a:tab pos="354965" algn="l"/>
                <a:tab pos="355600" algn="l"/>
              </a:tabLst>
            </a:pPr>
            <a:r>
              <a:rPr lang="da-DK" sz="1500" spc="5" dirty="0">
                <a:solidFill>
                  <a:srgbClr val="53606D"/>
                </a:solidFill>
                <a:latin typeface="Arial"/>
                <a:cs typeface="Arial"/>
              </a:rPr>
              <a:t>Et </a:t>
            </a:r>
            <a:r>
              <a:rPr lang="da-DK" sz="1500" spc="5" dirty="0" err="1">
                <a:solidFill>
                  <a:srgbClr val="53606D"/>
                </a:solidFill>
                <a:latin typeface="Arial"/>
                <a:cs typeface="Arial"/>
              </a:rPr>
              <a:t>vejldermøde</a:t>
            </a:r>
            <a:r>
              <a:rPr lang="da-DK" sz="1500" spc="5" dirty="0">
                <a:solidFill>
                  <a:srgbClr val="53606D"/>
                </a:solidFill>
                <a:latin typeface="Arial"/>
                <a:cs typeface="Arial"/>
              </a:rPr>
              <a:t> om ugen. Dagsorden + materiale to dage før</a:t>
            </a:r>
            <a:endParaRPr sz="1500" dirty="0">
              <a:latin typeface="Arial"/>
              <a:cs typeface="Arial"/>
            </a:endParaRPr>
          </a:p>
          <a:p>
            <a:pPr>
              <a:spcBef>
                <a:spcPts val="30"/>
              </a:spcBef>
              <a:buClr>
                <a:srgbClr val="53606D"/>
              </a:buClr>
              <a:buFont typeface="Arial"/>
              <a:buChar char="•"/>
            </a:pPr>
            <a:endParaRPr sz="1850" dirty="0">
              <a:latin typeface="Arial"/>
              <a:cs typeface="Arial"/>
            </a:endParaRPr>
          </a:p>
          <a:p>
            <a:pPr marL="354965" marR="16510" indent="-342900">
              <a:lnSpc>
                <a:spcPct val="80000"/>
              </a:lnSpc>
              <a:buChar char="•"/>
              <a:tabLst>
                <a:tab pos="354965" algn="l"/>
                <a:tab pos="355600" algn="l"/>
              </a:tabLst>
            </a:pPr>
            <a:r>
              <a:rPr sz="1500" dirty="0">
                <a:solidFill>
                  <a:srgbClr val="53606D"/>
                </a:solidFill>
                <a:latin typeface="Arial"/>
                <a:cs typeface="Arial"/>
              </a:rPr>
              <a:t>Klargør forventninger om tilstedeværelse i laboratoriet – </a:t>
            </a:r>
            <a:r>
              <a:rPr sz="1500" spc="-10" dirty="0">
                <a:solidFill>
                  <a:srgbClr val="53606D"/>
                </a:solidFill>
                <a:latin typeface="Arial"/>
                <a:cs typeface="Arial"/>
              </a:rPr>
              <a:t>vil </a:t>
            </a:r>
            <a:r>
              <a:rPr sz="1500" dirty="0">
                <a:solidFill>
                  <a:srgbClr val="53606D"/>
                </a:solidFill>
                <a:latin typeface="Arial"/>
                <a:cs typeface="Arial"/>
              </a:rPr>
              <a:t>vejleder </a:t>
            </a:r>
            <a:r>
              <a:rPr sz="1500" spc="-10" dirty="0">
                <a:solidFill>
                  <a:srgbClr val="53606D"/>
                </a:solidFill>
                <a:latin typeface="Arial"/>
                <a:cs typeface="Arial"/>
              </a:rPr>
              <a:t>være </a:t>
            </a:r>
            <a:r>
              <a:rPr sz="1500" dirty="0">
                <a:solidFill>
                  <a:srgbClr val="53606D"/>
                </a:solidFill>
                <a:latin typeface="Arial"/>
                <a:cs typeface="Arial"/>
              </a:rPr>
              <a:t>til stede altid eller  </a:t>
            </a:r>
            <a:r>
              <a:rPr sz="1500" spc="-5" dirty="0">
                <a:solidFill>
                  <a:srgbClr val="53606D"/>
                </a:solidFill>
                <a:latin typeface="Arial"/>
                <a:cs typeface="Arial"/>
              </a:rPr>
              <a:t>evt. </a:t>
            </a:r>
            <a:r>
              <a:rPr sz="1500" dirty="0">
                <a:solidFill>
                  <a:srgbClr val="53606D"/>
                </a:solidFill>
                <a:latin typeface="Arial"/>
                <a:cs typeface="Arial"/>
              </a:rPr>
              <a:t>kun </a:t>
            </a:r>
            <a:r>
              <a:rPr sz="1500" spc="-5" dirty="0">
                <a:solidFill>
                  <a:srgbClr val="53606D"/>
                </a:solidFill>
                <a:latin typeface="Arial"/>
                <a:cs typeface="Arial"/>
              </a:rPr>
              <a:t>ved </a:t>
            </a:r>
            <a:r>
              <a:rPr sz="1500" dirty="0">
                <a:solidFill>
                  <a:srgbClr val="53606D"/>
                </a:solidFill>
                <a:latin typeface="Arial"/>
                <a:cs typeface="Arial"/>
              </a:rPr>
              <a:t>gennemgang af </a:t>
            </a:r>
            <a:r>
              <a:rPr sz="1500" spc="-5" dirty="0">
                <a:solidFill>
                  <a:srgbClr val="53606D"/>
                </a:solidFill>
                <a:latin typeface="Arial"/>
                <a:cs typeface="Arial"/>
              </a:rPr>
              <a:t>nye </a:t>
            </a:r>
            <a:r>
              <a:rPr sz="1500" dirty="0">
                <a:solidFill>
                  <a:srgbClr val="53606D"/>
                </a:solidFill>
                <a:latin typeface="Arial"/>
                <a:cs typeface="Arial"/>
              </a:rPr>
              <a:t>metoder – </a:t>
            </a:r>
            <a:r>
              <a:rPr sz="1500" spc="-10" dirty="0">
                <a:solidFill>
                  <a:srgbClr val="53606D"/>
                </a:solidFill>
                <a:latin typeface="Arial"/>
                <a:cs typeface="Arial"/>
              </a:rPr>
              <a:t>vil </a:t>
            </a:r>
            <a:r>
              <a:rPr sz="1500" dirty="0">
                <a:solidFill>
                  <a:srgbClr val="53606D"/>
                </a:solidFill>
                <a:latin typeface="Arial"/>
                <a:cs typeface="Arial"/>
              </a:rPr>
              <a:t>alle gruppemedlemmer dukke op eller  </a:t>
            </a:r>
            <a:r>
              <a:rPr sz="1500" dirty="0" err="1">
                <a:solidFill>
                  <a:srgbClr val="53606D"/>
                </a:solidFill>
                <a:latin typeface="Arial"/>
                <a:cs typeface="Arial"/>
              </a:rPr>
              <a:t>sendes</a:t>
            </a:r>
            <a:r>
              <a:rPr sz="1500" spc="-20" dirty="0">
                <a:solidFill>
                  <a:srgbClr val="53606D"/>
                </a:solidFill>
                <a:latin typeface="Arial"/>
                <a:cs typeface="Arial"/>
              </a:rPr>
              <a:t> </a:t>
            </a:r>
            <a:r>
              <a:rPr sz="1500" dirty="0" err="1">
                <a:solidFill>
                  <a:srgbClr val="53606D"/>
                </a:solidFill>
                <a:latin typeface="Arial"/>
                <a:cs typeface="Arial"/>
              </a:rPr>
              <a:t>repræsentanter</a:t>
            </a:r>
            <a:endParaRPr lang="da-DK" sz="1500" dirty="0">
              <a:solidFill>
                <a:srgbClr val="53606D"/>
              </a:solidFill>
              <a:latin typeface="Arial"/>
              <a:cs typeface="Arial"/>
            </a:endParaRPr>
          </a:p>
          <a:p>
            <a:pPr marL="812130" marR="16510" lvl="1" indent="-342900">
              <a:lnSpc>
                <a:spcPct val="80000"/>
              </a:lnSpc>
              <a:buChar char="•"/>
              <a:tabLst>
                <a:tab pos="354965" algn="l"/>
                <a:tab pos="355600" algn="l"/>
              </a:tabLst>
            </a:pPr>
            <a:r>
              <a:rPr lang="da-DK" sz="1500" dirty="0">
                <a:solidFill>
                  <a:srgbClr val="53606D"/>
                </a:solidFill>
                <a:latin typeface="Arial"/>
                <a:cs typeface="Arial"/>
              </a:rPr>
              <a:t>Jeg er med i starten, men I skal prøve at være alene i lab, når det hele kører.</a:t>
            </a:r>
            <a:endParaRPr sz="1500" dirty="0">
              <a:latin typeface="Arial"/>
              <a:cs typeface="Arial"/>
            </a:endParaRPr>
          </a:p>
          <a:p>
            <a:pPr>
              <a:spcBef>
                <a:spcPts val="35"/>
              </a:spcBef>
              <a:buClr>
                <a:srgbClr val="53606D"/>
              </a:buClr>
              <a:buFont typeface="Arial"/>
              <a:buChar char="•"/>
            </a:pPr>
            <a:endParaRPr sz="1850" dirty="0">
              <a:latin typeface="Arial"/>
              <a:cs typeface="Arial"/>
            </a:endParaRPr>
          </a:p>
          <a:p>
            <a:pPr marL="355600" marR="326390" indent="-342900">
              <a:lnSpc>
                <a:spcPct val="80000"/>
              </a:lnSpc>
              <a:buChar char="•"/>
              <a:tabLst>
                <a:tab pos="354965" algn="l"/>
                <a:tab pos="355600" algn="l"/>
              </a:tabLst>
            </a:pPr>
            <a:r>
              <a:rPr sz="1500" dirty="0">
                <a:solidFill>
                  <a:srgbClr val="53606D"/>
                </a:solidFill>
                <a:latin typeface="Arial"/>
                <a:cs typeface="Arial"/>
              </a:rPr>
              <a:t>Lav en anslået tidsplan </a:t>
            </a:r>
            <a:r>
              <a:rPr sz="1500" spc="-5" dirty="0">
                <a:solidFill>
                  <a:srgbClr val="53606D"/>
                </a:solidFill>
                <a:latin typeface="Arial"/>
                <a:cs typeface="Arial"/>
              </a:rPr>
              <a:t>over </a:t>
            </a:r>
            <a:r>
              <a:rPr sz="1500" dirty="0">
                <a:solidFill>
                  <a:srgbClr val="53606D"/>
                </a:solidFill>
                <a:latin typeface="Arial"/>
                <a:cs typeface="Arial"/>
              </a:rPr>
              <a:t>forsøg i samarbejde med vejleder – husk at tage hensyn til  anden undervisning og vejleders </a:t>
            </a:r>
            <a:r>
              <a:rPr sz="1500" dirty="0" err="1">
                <a:solidFill>
                  <a:srgbClr val="53606D"/>
                </a:solidFill>
                <a:latin typeface="Arial"/>
                <a:cs typeface="Arial"/>
              </a:rPr>
              <a:t>andre</a:t>
            </a:r>
            <a:r>
              <a:rPr sz="1500" spc="-50" dirty="0">
                <a:solidFill>
                  <a:srgbClr val="53606D"/>
                </a:solidFill>
                <a:latin typeface="Arial"/>
                <a:cs typeface="Arial"/>
              </a:rPr>
              <a:t> </a:t>
            </a:r>
            <a:r>
              <a:rPr sz="1500" dirty="0" err="1">
                <a:solidFill>
                  <a:srgbClr val="53606D"/>
                </a:solidFill>
                <a:latin typeface="Arial"/>
                <a:cs typeface="Arial"/>
              </a:rPr>
              <a:t>aktiviteter</a:t>
            </a:r>
            <a:endParaRPr lang="da-DK" sz="1500" dirty="0">
              <a:solidFill>
                <a:srgbClr val="53606D"/>
              </a:solidFill>
              <a:latin typeface="Arial"/>
              <a:cs typeface="Arial"/>
            </a:endParaRPr>
          </a:p>
          <a:p>
            <a:pPr marL="812765" marR="326390" lvl="1" indent="-342900">
              <a:lnSpc>
                <a:spcPct val="80000"/>
              </a:lnSpc>
              <a:buChar char="•"/>
              <a:tabLst>
                <a:tab pos="354965" algn="l"/>
                <a:tab pos="355600" algn="l"/>
              </a:tabLst>
            </a:pPr>
            <a:r>
              <a:rPr lang="da-DK" sz="1500" dirty="0">
                <a:solidFill>
                  <a:srgbClr val="53606D"/>
                </a:solidFill>
                <a:latin typeface="Arial"/>
                <a:cs typeface="Arial"/>
              </a:rPr>
              <a:t>I laver første udkast inden næste møde. </a:t>
            </a:r>
            <a:endParaRPr sz="1500" dirty="0">
              <a:latin typeface="Arial"/>
              <a:cs typeface="Arial"/>
            </a:endParaRPr>
          </a:p>
          <a:p>
            <a:pPr>
              <a:spcBef>
                <a:spcPts val="15"/>
              </a:spcBef>
              <a:buClr>
                <a:srgbClr val="53606D"/>
              </a:buClr>
              <a:buFont typeface="Arial"/>
              <a:buChar char="•"/>
            </a:pPr>
            <a:endParaRPr sz="1550" dirty="0">
              <a:latin typeface="Arial"/>
              <a:cs typeface="Arial"/>
            </a:endParaRPr>
          </a:p>
          <a:p>
            <a:pPr marL="355600" indent="-342900">
              <a:buChar char="•"/>
              <a:tabLst>
                <a:tab pos="354965" algn="l"/>
                <a:tab pos="355600" algn="l"/>
              </a:tabLst>
            </a:pPr>
            <a:r>
              <a:rPr sz="1500" dirty="0">
                <a:solidFill>
                  <a:srgbClr val="53606D"/>
                </a:solidFill>
                <a:latin typeface="Arial"/>
                <a:cs typeface="Arial"/>
              </a:rPr>
              <a:t>Fastslå vejleders holdning til regler for gennemlæsning af projektopgave og</a:t>
            </a:r>
            <a:r>
              <a:rPr sz="1500" spc="-125" dirty="0">
                <a:solidFill>
                  <a:srgbClr val="53606D"/>
                </a:solidFill>
                <a:latin typeface="Arial"/>
                <a:cs typeface="Arial"/>
              </a:rPr>
              <a:t> </a:t>
            </a:r>
            <a:r>
              <a:rPr sz="1500" dirty="0" err="1">
                <a:solidFill>
                  <a:srgbClr val="53606D"/>
                </a:solidFill>
                <a:latin typeface="Arial"/>
                <a:cs typeface="Arial"/>
              </a:rPr>
              <a:t>responstid</a:t>
            </a:r>
            <a:endParaRPr lang="da-DK" sz="1500" dirty="0">
              <a:solidFill>
                <a:srgbClr val="53606D"/>
              </a:solidFill>
              <a:latin typeface="Arial"/>
              <a:cs typeface="Arial"/>
            </a:endParaRPr>
          </a:p>
          <a:p>
            <a:pPr marL="812765" lvl="1" indent="-342900">
              <a:buChar char="•"/>
              <a:tabLst>
                <a:tab pos="354965" algn="l"/>
                <a:tab pos="355600" algn="l"/>
              </a:tabLst>
            </a:pPr>
            <a:r>
              <a:rPr lang="da-DK" sz="1500" dirty="0">
                <a:solidFill>
                  <a:srgbClr val="53606D"/>
                </a:solidFill>
                <a:latin typeface="Arial"/>
                <a:cs typeface="Arial"/>
              </a:rPr>
              <a:t>Jeg når kun at læse igennem en gang, men det er jo jeres projekt. Formuleringen af fx hypotesen er vigtig, så den skal vi arbejde en del med.</a:t>
            </a:r>
            <a:endParaRPr sz="1500" dirty="0">
              <a:latin typeface="Arial"/>
              <a:cs typeface="Arial"/>
            </a:endParaRPr>
          </a:p>
          <a:p>
            <a:pPr>
              <a:spcBef>
                <a:spcPts val="35"/>
              </a:spcBef>
              <a:buClr>
                <a:srgbClr val="53606D"/>
              </a:buClr>
              <a:buFont typeface="Arial"/>
              <a:buChar char="•"/>
            </a:pPr>
            <a:endParaRPr sz="1850" dirty="0">
              <a:latin typeface="Arial"/>
              <a:cs typeface="Arial"/>
            </a:endParaRPr>
          </a:p>
          <a:p>
            <a:pPr marL="355600" marR="5080" indent="-342900">
              <a:lnSpc>
                <a:spcPct val="80000"/>
              </a:lnSpc>
              <a:buChar char="•"/>
              <a:tabLst>
                <a:tab pos="354965" algn="l"/>
                <a:tab pos="355600" algn="l"/>
              </a:tabLst>
            </a:pPr>
            <a:r>
              <a:rPr sz="1500" spc="-5" dirty="0">
                <a:solidFill>
                  <a:srgbClr val="53606D"/>
                </a:solidFill>
                <a:latin typeface="Arial"/>
                <a:cs typeface="Arial"/>
              </a:rPr>
              <a:t>Bliv </a:t>
            </a:r>
            <a:r>
              <a:rPr sz="1500" dirty="0">
                <a:solidFill>
                  <a:srgbClr val="53606D"/>
                </a:solidFill>
                <a:latin typeface="Arial"/>
                <a:cs typeface="Arial"/>
              </a:rPr>
              <a:t>enig med vejleder om </a:t>
            </a:r>
            <a:r>
              <a:rPr sz="1500" spc="-5" dirty="0">
                <a:solidFill>
                  <a:srgbClr val="53606D"/>
                </a:solidFill>
                <a:latin typeface="Arial"/>
                <a:cs typeface="Arial"/>
              </a:rPr>
              <a:t>hvilke </a:t>
            </a:r>
            <a:r>
              <a:rPr sz="1500" dirty="0">
                <a:solidFill>
                  <a:srgbClr val="53606D"/>
                </a:solidFill>
                <a:latin typeface="Arial"/>
                <a:cs typeface="Arial"/>
              </a:rPr>
              <a:t>referencer der er acceptable – her menes </a:t>
            </a:r>
            <a:r>
              <a:rPr sz="1500" spc="-5" dirty="0">
                <a:solidFill>
                  <a:srgbClr val="53606D"/>
                </a:solidFill>
                <a:latin typeface="Arial"/>
                <a:cs typeface="Arial"/>
              </a:rPr>
              <a:t>opslagsværker,  </a:t>
            </a:r>
            <a:r>
              <a:rPr sz="1500" spc="-10" dirty="0">
                <a:solidFill>
                  <a:srgbClr val="53606D"/>
                </a:solidFill>
                <a:latin typeface="Arial"/>
                <a:cs typeface="Arial"/>
              </a:rPr>
              <a:t>lærerbøger, </a:t>
            </a:r>
            <a:r>
              <a:rPr sz="1500" spc="5" dirty="0">
                <a:solidFill>
                  <a:srgbClr val="53606D"/>
                </a:solidFill>
                <a:latin typeface="Arial"/>
                <a:cs typeface="Arial"/>
              </a:rPr>
              <a:t>Wiki, </a:t>
            </a:r>
            <a:r>
              <a:rPr sz="1500" spc="-10" dirty="0">
                <a:solidFill>
                  <a:srgbClr val="53606D"/>
                </a:solidFill>
                <a:latin typeface="Arial"/>
                <a:cs typeface="Arial"/>
              </a:rPr>
              <a:t>artikler, </a:t>
            </a:r>
            <a:r>
              <a:rPr sz="1500" dirty="0">
                <a:solidFill>
                  <a:srgbClr val="53606D"/>
                </a:solidFill>
                <a:latin typeface="Arial"/>
                <a:cs typeface="Arial"/>
              </a:rPr>
              <a:t>impact factor</a:t>
            </a:r>
            <a:r>
              <a:rPr sz="1500" spc="-135" dirty="0">
                <a:solidFill>
                  <a:srgbClr val="53606D"/>
                </a:solidFill>
                <a:latin typeface="Arial"/>
                <a:cs typeface="Arial"/>
              </a:rPr>
              <a:t> </a:t>
            </a:r>
            <a:r>
              <a:rPr sz="1500" spc="-30" dirty="0" err="1">
                <a:solidFill>
                  <a:srgbClr val="53606D"/>
                </a:solidFill>
                <a:latin typeface="Arial"/>
                <a:cs typeface="Arial"/>
              </a:rPr>
              <a:t>osv</a:t>
            </a:r>
            <a:r>
              <a:rPr sz="1500" spc="-30" dirty="0">
                <a:solidFill>
                  <a:srgbClr val="53606D"/>
                </a:solidFill>
                <a:latin typeface="Arial"/>
                <a:cs typeface="Arial"/>
              </a:rPr>
              <a:t>.</a:t>
            </a:r>
            <a:endParaRPr lang="da-DK" sz="1500" spc="-30" dirty="0">
              <a:solidFill>
                <a:srgbClr val="53606D"/>
              </a:solidFill>
              <a:latin typeface="Arial"/>
              <a:cs typeface="Arial"/>
            </a:endParaRPr>
          </a:p>
          <a:p>
            <a:pPr marL="812765" marR="5080" lvl="1" indent="-342900">
              <a:lnSpc>
                <a:spcPct val="80000"/>
              </a:lnSpc>
              <a:buChar char="•"/>
              <a:tabLst>
                <a:tab pos="354965" algn="l"/>
                <a:tab pos="355600" algn="l"/>
              </a:tabLst>
            </a:pPr>
            <a:r>
              <a:rPr lang="da-DK" sz="1500" spc="-30" dirty="0">
                <a:solidFill>
                  <a:srgbClr val="53606D"/>
                </a:solidFill>
                <a:latin typeface="Arial"/>
                <a:cs typeface="Arial"/>
              </a:rPr>
              <a:t>Jeg har ikke stærke holdninger. Peer </a:t>
            </a:r>
            <a:r>
              <a:rPr lang="da-DK" sz="1500" spc="-30" dirty="0" err="1">
                <a:solidFill>
                  <a:srgbClr val="53606D"/>
                </a:solidFill>
                <a:latin typeface="Arial"/>
                <a:cs typeface="Arial"/>
              </a:rPr>
              <a:t>reviewed</a:t>
            </a:r>
            <a:r>
              <a:rPr lang="da-DK" sz="1500" spc="-30" dirty="0">
                <a:solidFill>
                  <a:srgbClr val="53606D"/>
                </a:solidFill>
                <a:latin typeface="Arial"/>
                <a:cs typeface="Arial"/>
              </a:rPr>
              <a:t> artikler er bedst. </a:t>
            </a:r>
            <a:endParaRPr sz="1500" dirty="0">
              <a:latin typeface="Arial"/>
              <a:cs typeface="Arial"/>
            </a:endParaRPr>
          </a:p>
          <a:p>
            <a:pPr>
              <a:spcBef>
                <a:spcPts val="20"/>
              </a:spcBef>
              <a:buClr>
                <a:srgbClr val="53606D"/>
              </a:buClr>
              <a:buFont typeface="Arial"/>
              <a:buChar char="•"/>
            </a:pPr>
            <a:endParaRPr sz="1850" dirty="0">
              <a:latin typeface="Arial"/>
              <a:cs typeface="Arial"/>
            </a:endParaRPr>
          </a:p>
          <a:p>
            <a:pPr marL="354965" marR="46990" indent="-342900">
              <a:lnSpc>
                <a:spcPts val="1440"/>
              </a:lnSpc>
              <a:buChar char="•"/>
              <a:tabLst>
                <a:tab pos="354965" algn="l"/>
                <a:tab pos="355600" algn="l"/>
              </a:tabLst>
            </a:pPr>
            <a:r>
              <a:rPr sz="1500" spc="-5" dirty="0">
                <a:solidFill>
                  <a:srgbClr val="53606D"/>
                </a:solidFill>
                <a:latin typeface="Arial"/>
                <a:cs typeface="Arial"/>
              </a:rPr>
              <a:t>Bliv </a:t>
            </a:r>
            <a:r>
              <a:rPr sz="1500" dirty="0">
                <a:solidFill>
                  <a:srgbClr val="53606D"/>
                </a:solidFill>
                <a:latin typeface="Arial"/>
                <a:cs typeface="Arial"/>
              </a:rPr>
              <a:t>enig med vejleder om projektopgavens form, omfang osv – </a:t>
            </a:r>
            <a:r>
              <a:rPr sz="1500" b="1" dirty="0">
                <a:solidFill>
                  <a:srgbClr val="53606D"/>
                </a:solidFill>
                <a:latin typeface="Arial"/>
                <a:cs typeface="Arial"/>
              </a:rPr>
              <a:t>Aalborg model</a:t>
            </a:r>
            <a:r>
              <a:rPr sz="1500" dirty="0">
                <a:solidFill>
                  <a:srgbClr val="53606D"/>
                </a:solidFill>
                <a:latin typeface="Arial"/>
                <a:cs typeface="Arial"/>
              </a:rPr>
              <a:t>,</a:t>
            </a:r>
            <a:r>
              <a:rPr sz="1500" spc="-190" dirty="0">
                <a:solidFill>
                  <a:srgbClr val="53606D"/>
                </a:solidFill>
                <a:latin typeface="Arial"/>
                <a:cs typeface="Arial"/>
              </a:rPr>
              <a:t> </a:t>
            </a:r>
            <a:r>
              <a:rPr sz="1500" dirty="0">
                <a:solidFill>
                  <a:srgbClr val="53606D"/>
                </a:solidFill>
                <a:latin typeface="Arial"/>
                <a:cs typeface="Arial"/>
              </a:rPr>
              <a:t>artikelform,  </a:t>
            </a:r>
            <a:r>
              <a:rPr sz="1500" b="1" dirty="0">
                <a:solidFill>
                  <a:srgbClr val="53606D"/>
                </a:solidFill>
                <a:latin typeface="Arial"/>
                <a:cs typeface="Arial"/>
              </a:rPr>
              <a:t>25-50 </a:t>
            </a:r>
            <a:r>
              <a:rPr sz="1500" b="1" spc="-15" dirty="0">
                <a:solidFill>
                  <a:srgbClr val="53606D"/>
                </a:solidFill>
                <a:latin typeface="Arial"/>
                <a:cs typeface="Arial"/>
              </a:rPr>
              <a:t>sider</a:t>
            </a:r>
            <a:r>
              <a:rPr sz="1500" spc="-15" dirty="0">
                <a:solidFill>
                  <a:srgbClr val="53606D"/>
                </a:solidFill>
                <a:latin typeface="Arial"/>
                <a:cs typeface="Arial"/>
              </a:rPr>
              <a:t>, </a:t>
            </a:r>
            <a:r>
              <a:rPr sz="1500" spc="-5" dirty="0">
                <a:solidFill>
                  <a:srgbClr val="53606D"/>
                </a:solidFill>
                <a:latin typeface="Arial"/>
                <a:cs typeface="Arial"/>
              </a:rPr>
              <a:t>hvad </a:t>
            </a:r>
            <a:r>
              <a:rPr sz="1500" dirty="0">
                <a:solidFill>
                  <a:srgbClr val="53606D"/>
                </a:solidFill>
                <a:latin typeface="Arial"/>
                <a:cs typeface="Arial"/>
              </a:rPr>
              <a:t>skal i Appendix</a:t>
            </a:r>
            <a:r>
              <a:rPr sz="1500" spc="-130" dirty="0">
                <a:solidFill>
                  <a:srgbClr val="53606D"/>
                </a:solidFill>
                <a:latin typeface="Arial"/>
                <a:cs typeface="Arial"/>
              </a:rPr>
              <a:t> </a:t>
            </a:r>
            <a:r>
              <a:rPr sz="1500" dirty="0">
                <a:solidFill>
                  <a:srgbClr val="53606D"/>
                </a:solidFill>
                <a:latin typeface="Arial"/>
                <a:cs typeface="Arial"/>
              </a:rPr>
              <a:t>etc.</a:t>
            </a:r>
            <a:endParaRPr sz="1500" dirty="0">
              <a:latin typeface="Arial"/>
              <a:cs typeface="Arial"/>
            </a:endParaRPr>
          </a:p>
          <a:p>
            <a:pPr>
              <a:spcBef>
                <a:spcPts val="30"/>
              </a:spcBef>
              <a:buClr>
                <a:srgbClr val="53606D"/>
              </a:buClr>
              <a:buFont typeface="Arial"/>
              <a:buChar char="•"/>
            </a:pPr>
            <a:endParaRPr sz="1550" dirty="0">
              <a:latin typeface="Arial"/>
              <a:cs typeface="Arial"/>
            </a:endParaRPr>
          </a:p>
          <a:p>
            <a:pPr marL="355600" indent="-342900">
              <a:buClr>
                <a:srgbClr val="53606D"/>
              </a:buClr>
              <a:buFont typeface="Arial"/>
              <a:buChar char="•"/>
              <a:tabLst>
                <a:tab pos="354965" algn="l"/>
                <a:tab pos="355600" algn="l"/>
              </a:tabLst>
            </a:pPr>
            <a:r>
              <a:rPr sz="1500" b="1" u="heavy" dirty="0">
                <a:solidFill>
                  <a:srgbClr val="FF0000"/>
                </a:solidFill>
                <a:uFill>
                  <a:solidFill>
                    <a:srgbClr val="FF0000"/>
                  </a:solidFill>
                </a:uFill>
                <a:latin typeface="Arial"/>
                <a:cs typeface="Arial"/>
              </a:rPr>
              <a:t>Det er </a:t>
            </a:r>
            <a:r>
              <a:rPr sz="1500" b="1" u="heavy" spc="-5" dirty="0">
                <a:solidFill>
                  <a:srgbClr val="FF0000"/>
                </a:solidFill>
                <a:uFill>
                  <a:solidFill>
                    <a:srgbClr val="FF0000"/>
                  </a:solidFill>
                </a:uFill>
                <a:latin typeface="Arial"/>
                <a:cs typeface="Arial"/>
              </a:rPr>
              <a:t>vejleder </a:t>
            </a:r>
            <a:r>
              <a:rPr sz="1500" b="1" u="heavy" dirty="0">
                <a:solidFill>
                  <a:srgbClr val="FF0000"/>
                </a:solidFill>
                <a:uFill>
                  <a:solidFill>
                    <a:srgbClr val="FF0000"/>
                  </a:solidFill>
                </a:uFill>
                <a:latin typeface="Arial"/>
                <a:cs typeface="Arial"/>
              </a:rPr>
              <a:t>der har det sidste </a:t>
            </a:r>
            <a:r>
              <a:rPr sz="1500" b="1" u="heavy" spc="-5" dirty="0">
                <a:solidFill>
                  <a:srgbClr val="FF0000"/>
                </a:solidFill>
                <a:uFill>
                  <a:solidFill>
                    <a:srgbClr val="FF0000"/>
                  </a:solidFill>
                </a:uFill>
                <a:latin typeface="Arial"/>
                <a:cs typeface="Arial"/>
              </a:rPr>
              <a:t>ord </a:t>
            </a:r>
            <a:r>
              <a:rPr sz="1500" b="1" u="heavy" dirty="0">
                <a:solidFill>
                  <a:srgbClr val="FF0000"/>
                </a:solidFill>
                <a:uFill>
                  <a:solidFill>
                    <a:srgbClr val="FF0000"/>
                  </a:solidFill>
                </a:uFill>
                <a:latin typeface="Arial"/>
                <a:cs typeface="Arial"/>
              </a:rPr>
              <a:t>i </a:t>
            </a:r>
            <a:r>
              <a:rPr sz="1500" b="1" u="heavy" spc="-10" dirty="0">
                <a:solidFill>
                  <a:srgbClr val="FF0000"/>
                </a:solidFill>
                <a:uFill>
                  <a:solidFill>
                    <a:srgbClr val="FF0000"/>
                  </a:solidFill>
                </a:uFill>
                <a:latin typeface="Arial"/>
                <a:cs typeface="Arial"/>
              </a:rPr>
              <a:t>hvordan </a:t>
            </a:r>
            <a:r>
              <a:rPr sz="1500" b="1" u="heavy" dirty="0">
                <a:solidFill>
                  <a:srgbClr val="FF0000"/>
                </a:solidFill>
                <a:uFill>
                  <a:solidFill>
                    <a:srgbClr val="FF0000"/>
                  </a:solidFill>
                </a:uFill>
                <a:latin typeface="Arial"/>
                <a:cs typeface="Arial"/>
              </a:rPr>
              <a:t>jeres </a:t>
            </a:r>
            <a:r>
              <a:rPr sz="1500" b="1" u="heavy" spc="-5" dirty="0">
                <a:solidFill>
                  <a:srgbClr val="FF0000"/>
                </a:solidFill>
                <a:uFill>
                  <a:solidFill>
                    <a:srgbClr val="FF0000"/>
                  </a:solidFill>
                </a:uFill>
                <a:latin typeface="Arial"/>
                <a:cs typeface="Arial"/>
              </a:rPr>
              <a:t>projektrapport</a:t>
            </a:r>
            <a:r>
              <a:rPr sz="1500" b="1" u="heavy" spc="-20" dirty="0">
                <a:solidFill>
                  <a:srgbClr val="FF0000"/>
                </a:solidFill>
                <a:uFill>
                  <a:solidFill>
                    <a:srgbClr val="FF0000"/>
                  </a:solidFill>
                </a:uFill>
                <a:latin typeface="Arial"/>
                <a:cs typeface="Arial"/>
              </a:rPr>
              <a:t> </a:t>
            </a:r>
            <a:r>
              <a:rPr sz="1500" b="1" u="heavy" spc="-5" dirty="0">
                <a:solidFill>
                  <a:srgbClr val="FF0000"/>
                </a:solidFill>
                <a:uFill>
                  <a:solidFill>
                    <a:srgbClr val="FF0000"/>
                  </a:solidFill>
                </a:uFill>
                <a:latin typeface="Arial"/>
                <a:cs typeface="Arial"/>
              </a:rPr>
              <a:t>udformes</a:t>
            </a:r>
            <a:endParaRPr sz="1500" dirty="0">
              <a:latin typeface="Arial"/>
              <a:cs typeface="Arial"/>
            </a:endParaRPr>
          </a:p>
        </p:txBody>
      </p:sp>
      <p:sp>
        <p:nvSpPr>
          <p:cNvPr id="3" name="object 3"/>
          <p:cNvSpPr txBox="1">
            <a:spLocks noGrp="1"/>
          </p:cNvSpPr>
          <p:nvPr>
            <p:ph type="title"/>
          </p:nvPr>
        </p:nvSpPr>
        <p:spPr>
          <a:xfrm>
            <a:off x="2059940" y="642937"/>
            <a:ext cx="2397760" cy="751488"/>
          </a:xfrm>
          <a:prstGeom prst="rect">
            <a:avLst/>
          </a:prstGeom>
        </p:spPr>
        <p:txBody>
          <a:bodyPr vert="horz" wrap="square" lIns="0" tIns="12700" rIns="0" bIns="0" rtlCol="0" anchor="t" anchorCtr="0">
            <a:spAutoFit/>
          </a:bodyPr>
          <a:lstStyle/>
          <a:p>
            <a:pPr marL="12700">
              <a:spcBef>
                <a:spcPts val="100"/>
              </a:spcBef>
            </a:pPr>
            <a:r>
              <a:rPr spc="-5" dirty="0"/>
              <a:t>Modul 3.4</a:t>
            </a:r>
            <a:r>
              <a:rPr spc="-50" dirty="0"/>
              <a:t> </a:t>
            </a:r>
            <a:r>
              <a:rPr spc="-5" dirty="0"/>
              <a:t>Projekt</a:t>
            </a:r>
          </a:p>
        </p:txBody>
      </p:sp>
      <p:sp>
        <p:nvSpPr>
          <p:cNvPr id="4" name="object 4"/>
          <p:cNvSpPr/>
          <p:nvPr/>
        </p:nvSpPr>
        <p:spPr>
          <a:xfrm>
            <a:off x="8616697" y="1"/>
            <a:ext cx="1424939" cy="18988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1601218"/>
            <a:ext cx="4163695" cy="4300855"/>
          </a:xfrm>
          <a:prstGeom prst="rect">
            <a:avLst/>
          </a:prstGeom>
        </p:spPr>
        <p:txBody>
          <a:bodyPr vert="horz" wrap="square" lIns="0" tIns="41910" rIns="0" bIns="0" rtlCol="0">
            <a:spAutoFit/>
          </a:bodyPr>
          <a:lstStyle/>
          <a:p>
            <a:pPr marL="354965" marR="734695" indent="-342900">
              <a:lnSpc>
                <a:spcPts val="1839"/>
              </a:lnSpc>
              <a:spcBef>
                <a:spcPts val="330"/>
              </a:spcBef>
              <a:buClr>
                <a:srgbClr val="53606D"/>
              </a:buClr>
              <a:buFont typeface="Arial"/>
              <a:buChar char="•"/>
              <a:tabLst>
                <a:tab pos="354965" algn="l"/>
                <a:tab pos="355600" algn="l"/>
              </a:tabLst>
            </a:pPr>
            <a:r>
              <a:rPr sz="1700" b="1" spc="-5" dirty="0">
                <a:solidFill>
                  <a:srgbClr val="53606D"/>
                </a:solidFill>
                <a:latin typeface="Arial"/>
                <a:cs typeface="Arial"/>
              </a:rPr>
              <a:t>Projekt </a:t>
            </a:r>
            <a:r>
              <a:rPr sz="1700" b="1" dirty="0">
                <a:solidFill>
                  <a:srgbClr val="53606D"/>
                </a:solidFill>
                <a:latin typeface="Arial"/>
                <a:cs typeface="Arial"/>
              </a:rPr>
              <a:t>rapport </a:t>
            </a:r>
            <a:r>
              <a:rPr sz="1700" b="1" spc="-5" dirty="0">
                <a:solidFill>
                  <a:srgbClr val="53606D"/>
                </a:solidFill>
                <a:latin typeface="Arial"/>
                <a:cs typeface="Arial"/>
              </a:rPr>
              <a:t>aflevering: </a:t>
            </a:r>
            <a:r>
              <a:rPr sz="1700" spc="-5" dirty="0">
                <a:solidFill>
                  <a:srgbClr val="53606D"/>
                </a:solidFill>
                <a:latin typeface="Arial"/>
                <a:cs typeface="Arial"/>
              </a:rPr>
              <a:t>18.  December</a:t>
            </a:r>
            <a:r>
              <a:rPr sz="1700" spc="-15" dirty="0">
                <a:solidFill>
                  <a:srgbClr val="53606D"/>
                </a:solidFill>
                <a:latin typeface="Arial"/>
                <a:cs typeface="Arial"/>
              </a:rPr>
              <a:t> </a:t>
            </a:r>
            <a:r>
              <a:rPr sz="1700" spc="-5" dirty="0">
                <a:solidFill>
                  <a:srgbClr val="53606D"/>
                </a:solidFill>
                <a:latin typeface="Arial"/>
                <a:cs typeface="Arial"/>
              </a:rPr>
              <a:t>(elektronisk)</a:t>
            </a:r>
            <a:endParaRPr sz="1700" dirty="0">
              <a:latin typeface="Arial"/>
              <a:cs typeface="Arial"/>
            </a:endParaRPr>
          </a:p>
          <a:p>
            <a:pPr>
              <a:lnSpc>
                <a:spcPct val="100000"/>
              </a:lnSpc>
              <a:buClr>
                <a:srgbClr val="53606D"/>
              </a:buClr>
              <a:buFont typeface="Arial"/>
              <a:buChar char="•"/>
            </a:pPr>
            <a:endParaRPr sz="2300" dirty="0">
              <a:latin typeface="Arial"/>
              <a:cs typeface="Arial"/>
            </a:endParaRPr>
          </a:p>
          <a:p>
            <a:pPr marL="354965" marR="5080" indent="-342900">
              <a:lnSpc>
                <a:spcPts val="1839"/>
              </a:lnSpc>
              <a:buFont typeface="Arial"/>
              <a:buChar char="•"/>
              <a:tabLst>
                <a:tab pos="354965" algn="l"/>
                <a:tab pos="355600" algn="l"/>
              </a:tabLst>
            </a:pPr>
            <a:r>
              <a:rPr sz="1700" b="1" spc="-5" dirty="0">
                <a:solidFill>
                  <a:srgbClr val="53606D"/>
                </a:solidFill>
                <a:latin typeface="Arial"/>
                <a:cs typeface="Arial"/>
              </a:rPr>
              <a:t>Projektopgaven </a:t>
            </a:r>
            <a:r>
              <a:rPr sz="1700" b="1" dirty="0">
                <a:solidFill>
                  <a:srgbClr val="53606D"/>
                </a:solidFill>
                <a:latin typeface="Arial"/>
                <a:cs typeface="Arial"/>
              </a:rPr>
              <a:t>bør </a:t>
            </a:r>
            <a:r>
              <a:rPr sz="1700" b="1" spc="-15" dirty="0">
                <a:solidFill>
                  <a:srgbClr val="53606D"/>
                </a:solidFill>
                <a:latin typeface="Arial"/>
                <a:cs typeface="Arial"/>
              </a:rPr>
              <a:t>være </a:t>
            </a:r>
            <a:r>
              <a:rPr sz="1700" b="1" dirty="0">
                <a:solidFill>
                  <a:srgbClr val="53606D"/>
                </a:solidFill>
                <a:latin typeface="Arial"/>
                <a:cs typeface="Arial"/>
              </a:rPr>
              <a:t>på </a:t>
            </a:r>
            <a:r>
              <a:rPr sz="1700" b="1" spc="-5" dirty="0">
                <a:solidFill>
                  <a:srgbClr val="53606D"/>
                </a:solidFill>
                <a:latin typeface="Arial"/>
                <a:cs typeface="Arial"/>
              </a:rPr>
              <a:t>mellem  25-50 sider </a:t>
            </a:r>
            <a:r>
              <a:rPr sz="1700" b="1" dirty="0">
                <a:solidFill>
                  <a:srgbClr val="53606D"/>
                </a:solidFill>
                <a:latin typeface="Arial"/>
                <a:cs typeface="Arial"/>
              </a:rPr>
              <a:t>og </a:t>
            </a:r>
            <a:r>
              <a:rPr sz="1700" b="1" spc="-5" dirty="0">
                <a:solidFill>
                  <a:srgbClr val="53606D"/>
                </a:solidFill>
                <a:latin typeface="Arial"/>
                <a:cs typeface="Arial"/>
              </a:rPr>
              <a:t>opstilles ifølge </a:t>
            </a:r>
            <a:r>
              <a:rPr sz="1700" b="1" spc="-10" dirty="0">
                <a:solidFill>
                  <a:srgbClr val="53606D"/>
                </a:solidFill>
                <a:latin typeface="Arial"/>
                <a:cs typeface="Arial"/>
              </a:rPr>
              <a:t>IMRAD  </a:t>
            </a:r>
            <a:r>
              <a:rPr sz="1700" b="1" dirty="0">
                <a:solidFill>
                  <a:srgbClr val="53606D"/>
                </a:solidFill>
                <a:latin typeface="Arial"/>
                <a:cs typeface="Arial"/>
              </a:rPr>
              <a:t>strukturen:</a:t>
            </a:r>
            <a:endParaRPr sz="1700" dirty="0">
              <a:latin typeface="Arial"/>
              <a:cs typeface="Arial"/>
            </a:endParaRPr>
          </a:p>
          <a:p>
            <a:pPr marL="756285" lvl="1" indent="-287020">
              <a:spcBef>
                <a:spcPts val="170"/>
              </a:spcBef>
              <a:buChar char="•"/>
              <a:tabLst>
                <a:tab pos="756285" algn="l"/>
                <a:tab pos="756920" algn="l"/>
              </a:tabLst>
            </a:pPr>
            <a:r>
              <a:rPr sz="1700" spc="-5" dirty="0">
                <a:solidFill>
                  <a:srgbClr val="53606D"/>
                </a:solidFill>
                <a:latin typeface="Arial"/>
                <a:cs typeface="Arial"/>
              </a:rPr>
              <a:t>Abstract/Resumé</a:t>
            </a:r>
            <a:endParaRPr sz="1700" dirty="0">
              <a:latin typeface="Arial"/>
              <a:cs typeface="Arial"/>
            </a:endParaRPr>
          </a:p>
          <a:p>
            <a:pPr marL="756285" lvl="1" indent="-287020">
              <a:spcBef>
                <a:spcPts val="200"/>
              </a:spcBef>
              <a:buChar char="•"/>
              <a:tabLst>
                <a:tab pos="756285" algn="l"/>
                <a:tab pos="756920" algn="l"/>
              </a:tabLst>
            </a:pPr>
            <a:r>
              <a:rPr sz="1700" spc="-5" dirty="0">
                <a:solidFill>
                  <a:srgbClr val="53606D"/>
                </a:solidFill>
                <a:latin typeface="Arial"/>
                <a:cs typeface="Arial"/>
              </a:rPr>
              <a:t>Introduktion</a:t>
            </a:r>
            <a:endParaRPr sz="1700" dirty="0">
              <a:latin typeface="Arial"/>
              <a:cs typeface="Arial"/>
            </a:endParaRPr>
          </a:p>
          <a:p>
            <a:pPr marL="756285" lvl="1" indent="-287020">
              <a:spcBef>
                <a:spcPts val="204"/>
              </a:spcBef>
              <a:buChar char="•"/>
              <a:tabLst>
                <a:tab pos="756285" algn="l"/>
                <a:tab pos="756920" algn="l"/>
              </a:tabLst>
            </a:pPr>
            <a:r>
              <a:rPr sz="1700" spc="-5" dirty="0">
                <a:solidFill>
                  <a:srgbClr val="53606D"/>
                </a:solidFill>
                <a:latin typeface="Arial"/>
                <a:cs typeface="Arial"/>
              </a:rPr>
              <a:t>Metode</a:t>
            </a:r>
            <a:endParaRPr sz="1700" dirty="0">
              <a:latin typeface="Arial"/>
              <a:cs typeface="Arial"/>
            </a:endParaRPr>
          </a:p>
          <a:p>
            <a:pPr marL="756285" lvl="1" indent="-287020">
              <a:spcBef>
                <a:spcPts val="204"/>
              </a:spcBef>
              <a:buChar char="•"/>
              <a:tabLst>
                <a:tab pos="756285" algn="l"/>
                <a:tab pos="756920" algn="l"/>
              </a:tabLst>
            </a:pPr>
            <a:r>
              <a:rPr sz="1700" spc="-5" dirty="0">
                <a:solidFill>
                  <a:srgbClr val="53606D"/>
                </a:solidFill>
                <a:latin typeface="Arial"/>
                <a:cs typeface="Arial"/>
              </a:rPr>
              <a:t>Resultater</a:t>
            </a:r>
            <a:endParaRPr sz="1700" dirty="0">
              <a:latin typeface="Arial"/>
              <a:cs typeface="Arial"/>
            </a:endParaRPr>
          </a:p>
          <a:p>
            <a:pPr marL="756285" lvl="1" indent="-287020">
              <a:spcBef>
                <a:spcPts val="204"/>
              </a:spcBef>
              <a:buChar char="•"/>
              <a:tabLst>
                <a:tab pos="756285" algn="l"/>
                <a:tab pos="756920" algn="l"/>
              </a:tabLst>
            </a:pPr>
            <a:r>
              <a:rPr sz="1700" spc="-5" dirty="0">
                <a:solidFill>
                  <a:srgbClr val="53606D"/>
                </a:solidFill>
                <a:latin typeface="Arial"/>
                <a:cs typeface="Arial"/>
              </a:rPr>
              <a:t>Diskussion/Konklusion</a:t>
            </a:r>
            <a:endParaRPr sz="1700" dirty="0">
              <a:latin typeface="Arial"/>
              <a:cs typeface="Arial"/>
            </a:endParaRPr>
          </a:p>
          <a:p>
            <a:pPr marL="756285" lvl="1" indent="-287020">
              <a:spcBef>
                <a:spcPts val="204"/>
              </a:spcBef>
              <a:buChar char="•"/>
              <a:tabLst>
                <a:tab pos="756285" algn="l"/>
                <a:tab pos="756920" algn="l"/>
              </a:tabLst>
            </a:pPr>
            <a:r>
              <a:rPr sz="1700" spc="-5" dirty="0">
                <a:solidFill>
                  <a:srgbClr val="53606D"/>
                </a:solidFill>
                <a:latin typeface="Arial"/>
                <a:cs typeface="Arial"/>
              </a:rPr>
              <a:t>Referenceliste</a:t>
            </a:r>
            <a:endParaRPr sz="1700" dirty="0">
              <a:latin typeface="Arial"/>
              <a:cs typeface="Arial"/>
            </a:endParaRPr>
          </a:p>
          <a:p>
            <a:pPr lvl="1">
              <a:spcBef>
                <a:spcPts val="30"/>
              </a:spcBef>
              <a:buClr>
                <a:srgbClr val="53606D"/>
              </a:buClr>
              <a:buFont typeface="Arial"/>
              <a:buChar char="•"/>
            </a:pPr>
            <a:endParaRPr sz="2300" dirty="0">
              <a:latin typeface="Arial"/>
              <a:cs typeface="Arial"/>
            </a:endParaRPr>
          </a:p>
          <a:p>
            <a:pPr marL="756285" marR="27305" lvl="1" indent="-287020">
              <a:lnSpc>
                <a:spcPts val="1839"/>
              </a:lnSpc>
              <a:buChar char="•"/>
              <a:tabLst>
                <a:tab pos="756285" algn="l"/>
                <a:tab pos="756920" algn="l"/>
              </a:tabLst>
            </a:pPr>
            <a:r>
              <a:rPr sz="1700" dirty="0">
                <a:solidFill>
                  <a:srgbClr val="53606D"/>
                </a:solidFill>
                <a:latin typeface="Arial"/>
                <a:cs typeface="Arial"/>
              </a:rPr>
              <a:t>Se </a:t>
            </a:r>
            <a:r>
              <a:rPr sz="1700" spc="-5" dirty="0">
                <a:solidFill>
                  <a:srgbClr val="53606D"/>
                </a:solidFill>
                <a:latin typeface="Arial"/>
                <a:cs typeface="Arial"/>
              </a:rPr>
              <a:t>eksempler på tidligere projekter  indleveret på 3. semester på  aub.aau.dk under</a:t>
            </a:r>
            <a:r>
              <a:rPr sz="1700" spc="25" dirty="0">
                <a:solidFill>
                  <a:srgbClr val="53606D"/>
                </a:solidFill>
                <a:latin typeface="Arial"/>
                <a:cs typeface="Arial"/>
              </a:rPr>
              <a:t> </a:t>
            </a:r>
            <a:r>
              <a:rPr sz="1700" spc="-5" dirty="0">
                <a:solidFill>
                  <a:srgbClr val="53606D"/>
                </a:solidFill>
                <a:latin typeface="Arial"/>
                <a:cs typeface="Arial"/>
              </a:rPr>
              <a:t>projektbiblioteket</a:t>
            </a:r>
            <a:endParaRPr sz="1700" dirty="0">
              <a:latin typeface="Arial"/>
              <a:cs typeface="Arial"/>
            </a:endParaRPr>
          </a:p>
        </p:txBody>
      </p:sp>
      <p:sp>
        <p:nvSpPr>
          <p:cNvPr id="3" name="object 3"/>
          <p:cNvSpPr txBox="1">
            <a:spLocks noGrp="1"/>
          </p:cNvSpPr>
          <p:nvPr>
            <p:ph type="title"/>
          </p:nvPr>
        </p:nvSpPr>
        <p:spPr>
          <a:xfrm>
            <a:off x="2059940" y="642937"/>
            <a:ext cx="2397760" cy="751488"/>
          </a:xfrm>
          <a:prstGeom prst="rect">
            <a:avLst/>
          </a:prstGeom>
        </p:spPr>
        <p:txBody>
          <a:bodyPr vert="horz" wrap="square" lIns="0" tIns="12700" rIns="0" bIns="0" rtlCol="0" anchor="t" anchorCtr="0">
            <a:spAutoFit/>
          </a:bodyPr>
          <a:lstStyle/>
          <a:p>
            <a:pPr marL="12700">
              <a:spcBef>
                <a:spcPts val="100"/>
              </a:spcBef>
            </a:pPr>
            <a:r>
              <a:rPr spc="-5" dirty="0"/>
              <a:t>Modul 3.4</a:t>
            </a:r>
            <a:r>
              <a:rPr spc="-50" dirty="0"/>
              <a:t> </a:t>
            </a:r>
            <a:r>
              <a:rPr spc="-5" dirty="0"/>
              <a:t>Projekt</a:t>
            </a:r>
          </a:p>
        </p:txBody>
      </p:sp>
      <p:sp>
        <p:nvSpPr>
          <p:cNvPr id="4" name="object 4"/>
          <p:cNvSpPr/>
          <p:nvPr/>
        </p:nvSpPr>
        <p:spPr>
          <a:xfrm>
            <a:off x="6518147" y="1053084"/>
            <a:ext cx="4009642" cy="475183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9940" y="642937"/>
            <a:ext cx="2397760" cy="751488"/>
          </a:xfrm>
          <a:prstGeom prst="rect">
            <a:avLst/>
          </a:prstGeom>
        </p:spPr>
        <p:txBody>
          <a:bodyPr vert="horz" wrap="square" lIns="0" tIns="12700" rIns="0" bIns="0" rtlCol="0" anchor="t" anchorCtr="0">
            <a:spAutoFit/>
          </a:bodyPr>
          <a:lstStyle/>
          <a:p>
            <a:pPr marL="12700">
              <a:spcBef>
                <a:spcPts val="100"/>
              </a:spcBef>
            </a:pPr>
            <a:r>
              <a:rPr spc="-5" dirty="0"/>
              <a:t>Modul 3.4</a:t>
            </a:r>
            <a:r>
              <a:rPr spc="-50" dirty="0"/>
              <a:t> </a:t>
            </a:r>
            <a:r>
              <a:rPr spc="-5" dirty="0"/>
              <a:t>Projekt</a:t>
            </a:r>
          </a:p>
        </p:txBody>
      </p:sp>
      <p:sp>
        <p:nvSpPr>
          <p:cNvPr id="3" name="object 3"/>
          <p:cNvSpPr txBox="1"/>
          <p:nvPr/>
        </p:nvSpPr>
        <p:spPr>
          <a:xfrm>
            <a:off x="2059941" y="1572261"/>
            <a:ext cx="7412355" cy="4326184"/>
          </a:xfrm>
          <a:prstGeom prst="rect">
            <a:avLst/>
          </a:prstGeom>
        </p:spPr>
        <p:txBody>
          <a:bodyPr vert="horz" wrap="square" lIns="0" tIns="40005" rIns="0" bIns="0" rtlCol="0">
            <a:spAutoFit/>
          </a:bodyPr>
          <a:lstStyle/>
          <a:p>
            <a:pPr marL="12700">
              <a:spcBef>
                <a:spcPts val="315"/>
              </a:spcBef>
            </a:pPr>
            <a:r>
              <a:rPr b="1" spc="-5" dirty="0">
                <a:solidFill>
                  <a:srgbClr val="53606D"/>
                </a:solidFill>
                <a:latin typeface="Arial"/>
                <a:cs typeface="Arial"/>
              </a:rPr>
              <a:t>Økonomi</a:t>
            </a:r>
            <a:r>
              <a:rPr spc="-5" dirty="0">
                <a:solidFill>
                  <a:srgbClr val="53606D"/>
                </a:solidFill>
                <a:latin typeface="Arial"/>
                <a:cs typeface="Arial"/>
              </a:rPr>
              <a:t>:</a:t>
            </a:r>
            <a:endParaRPr dirty="0">
              <a:latin typeface="Arial"/>
              <a:cs typeface="Arial"/>
            </a:endParaRPr>
          </a:p>
          <a:p>
            <a:pPr marL="355600" marR="53975" indent="-342900">
              <a:lnSpc>
                <a:spcPts val="1939"/>
              </a:lnSpc>
              <a:spcBef>
                <a:spcPts val="464"/>
              </a:spcBef>
              <a:buChar char="•"/>
              <a:tabLst>
                <a:tab pos="354965" algn="l"/>
                <a:tab pos="355600" algn="l"/>
              </a:tabLst>
            </a:pPr>
            <a:r>
              <a:rPr spc="-5" dirty="0">
                <a:solidFill>
                  <a:srgbClr val="53606D"/>
                </a:solidFill>
                <a:latin typeface="Arial"/>
                <a:cs typeface="Arial"/>
              </a:rPr>
              <a:t>Jan Stavnshøj på maskinværkstedet, kommer til at </a:t>
            </a:r>
            <a:r>
              <a:rPr spc="-10" dirty="0">
                <a:solidFill>
                  <a:srgbClr val="53606D"/>
                </a:solidFill>
                <a:latin typeface="Arial"/>
                <a:cs typeface="Arial"/>
              </a:rPr>
              <a:t>håndtere </a:t>
            </a:r>
            <a:r>
              <a:rPr spc="-5" dirty="0">
                <a:solidFill>
                  <a:srgbClr val="53606D"/>
                </a:solidFill>
                <a:latin typeface="Arial"/>
                <a:cs typeface="Arial"/>
              </a:rPr>
              <a:t>midler til  </a:t>
            </a:r>
            <a:r>
              <a:rPr spc="-10" dirty="0">
                <a:solidFill>
                  <a:srgbClr val="53606D"/>
                </a:solidFill>
                <a:latin typeface="Arial"/>
                <a:cs typeface="Arial"/>
              </a:rPr>
              <a:t>projekt</a:t>
            </a:r>
            <a:endParaRPr dirty="0">
              <a:latin typeface="Arial"/>
              <a:cs typeface="Arial"/>
            </a:endParaRPr>
          </a:p>
          <a:p>
            <a:pPr>
              <a:spcBef>
                <a:spcPts val="35"/>
              </a:spcBef>
              <a:buClr>
                <a:srgbClr val="53606D"/>
              </a:buClr>
              <a:buFont typeface="Arial"/>
              <a:buChar char="•"/>
            </a:pPr>
            <a:endParaRPr sz="2200" dirty="0">
              <a:latin typeface="Arial"/>
              <a:cs typeface="Arial"/>
            </a:endParaRPr>
          </a:p>
          <a:p>
            <a:pPr marL="355600" indent="-342900">
              <a:buChar char="•"/>
              <a:tabLst>
                <a:tab pos="354965" algn="l"/>
                <a:tab pos="355600" algn="l"/>
              </a:tabLst>
            </a:pPr>
            <a:r>
              <a:rPr spc="-5" dirty="0">
                <a:solidFill>
                  <a:srgbClr val="53606D"/>
                </a:solidFill>
                <a:latin typeface="Arial"/>
                <a:cs typeface="Arial"/>
              </a:rPr>
              <a:t>Hver </a:t>
            </a:r>
            <a:r>
              <a:rPr spc="-10" dirty="0">
                <a:solidFill>
                  <a:srgbClr val="53606D"/>
                </a:solidFill>
                <a:latin typeface="Arial"/>
                <a:cs typeface="Arial"/>
              </a:rPr>
              <a:t>gruppe har 500 </a:t>
            </a:r>
            <a:r>
              <a:rPr spc="-35" dirty="0">
                <a:solidFill>
                  <a:srgbClr val="53606D"/>
                </a:solidFill>
                <a:latin typeface="Arial"/>
                <a:cs typeface="Arial"/>
              </a:rPr>
              <a:t>kr. </a:t>
            </a:r>
            <a:r>
              <a:rPr spc="-5" dirty="0">
                <a:solidFill>
                  <a:srgbClr val="53606D"/>
                </a:solidFill>
                <a:latin typeface="Arial"/>
                <a:cs typeface="Arial"/>
              </a:rPr>
              <a:t>til</a:t>
            </a:r>
            <a:r>
              <a:rPr spc="90" dirty="0">
                <a:solidFill>
                  <a:srgbClr val="53606D"/>
                </a:solidFill>
                <a:latin typeface="Arial"/>
                <a:cs typeface="Arial"/>
              </a:rPr>
              <a:t> </a:t>
            </a:r>
            <a:r>
              <a:rPr spc="-10" dirty="0">
                <a:solidFill>
                  <a:srgbClr val="53606D"/>
                </a:solidFill>
                <a:latin typeface="Arial"/>
                <a:cs typeface="Arial"/>
              </a:rPr>
              <a:t>rådighed</a:t>
            </a:r>
            <a:endParaRPr dirty="0">
              <a:latin typeface="Arial"/>
              <a:cs typeface="Arial"/>
            </a:endParaRPr>
          </a:p>
          <a:p>
            <a:pPr>
              <a:spcBef>
                <a:spcPts val="25"/>
              </a:spcBef>
              <a:buClr>
                <a:srgbClr val="53606D"/>
              </a:buClr>
              <a:buFont typeface="Arial"/>
              <a:buChar char="•"/>
            </a:pPr>
            <a:endParaRPr sz="2450" dirty="0">
              <a:latin typeface="Arial"/>
              <a:cs typeface="Arial"/>
            </a:endParaRPr>
          </a:p>
          <a:p>
            <a:pPr marL="355600" marR="1183005" indent="-342900">
              <a:lnSpc>
                <a:spcPts val="1939"/>
              </a:lnSpc>
              <a:buChar char="•"/>
              <a:tabLst>
                <a:tab pos="354965" algn="l"/>
                <a:tab pos="355600" algn="l"/>
              </a:tabLst>
            </a:pPr>
            <a:r>
              <a:rPr spc="-5" dirty="0">
                <a:solidFill>
                  <a:srgbClr val="53606D"/>
                </a:solidFill>
                <a:latin typeface="Arial"/>
                <a:cs typeface="Arial"/>
              </a:rPr>
              <a:t>Det er Jan Stavnshøj, </a:t>
            </a:r>
            <a:r>
              <a:rPr spc="-10" dirty="0">
                <a:solidFill>
                  <a:srgbClr val="53606D"/>
                </a:solidFill>
                <a:latin typeface="Arial"/>
                <a:cs typeface="Arial"/>
              </a:rPr>
              <a:t>der foretager </a:t>
            </a:r>
            <a:r>
              <a:rPr spc="-5" dirty="0">
                <a:solidFill>
                  <a:srgbClr val="53606D"/>
                </a:solidFill>
                <a:latin typeface="Arial"/>
                <a:cs typeface="Arial"/>
              </a:rPr>
              <a:t>alle indkøb relateret til  </a:t>
            </a:r>
            <a:r>
              <a:rPr spc="-15" dirty="0">
                <a:solidFill>
                  <a:srgbClr val="53606D"/>
                </a:solidFill>
                <a:latin typeface="Arial"/>
                <a:cs typeface="Arial"/>
              </a:rPr>
              <a:t>studieprojektmidler.</a:t>
            </a:r>
            <a:endParaRPr dirty="0">
              <a:latin typeface="Arial"/>
              <a:cs typeface="Arial"/>
            </a:endParaRPr>
          </a:p>
          <a:p>
            <a:pPr>
              <a:spcBef>
                <a:spcPts val="55"/>
              </a:spcBef>
              <a:buClr>
                <a:srgbClr val="53606D"/>
              </a:buClr>
              <a:buFont typeface="Arial"/>
              <a:buChar char="•"/>
            </a:pPr>
            <a:endParaRPr sz="2400" dirty="0">
              <a:latin typeface="Arial"/>
              <a:cs typeface="Arial"/>
            </a:endParaRPr>
          </a:p>
          <a:p>
            <a:pPr marL="355600" marR="5080" indent="-342900">
              <a:lnSpc>
                <a:spcPts val="1939"/>
              </a:lnSpc>
              <a:buChar char="•"/>
              <a:tabLst>
                <a:tab pos="354965" algn="l"/>
                <a:tab pos="355600" algn="l"/>
              </a:tabLst>
            </a:pPr>
            <a:r>
              <a:rPr spc="-5" dirty="0">
                <a:solidFill>
                  <a:srgbClr val="53606D"/>
                </a:solidFill>
                <a:latin typeface="Arial"/>
                <a:cs typeface="Arial"/>
              </a:rPr>
              <a:t>Når en </a:t>
            </a:r>
            <a:r>
              <a:rPr spc="-10" dirty="0">
                <a:solidFill>
                  <a:srgbClr val="53606D"/>
                </a:solidFill>
                <a:latin typeface="Arial"/>
                <a:cs typeface="Arial"/>
              </a:rPr>
              <a:t>gruppe </a:t>
            </a:r>
            <a:r>
              <a:rPr spc="-5" dirty="0">
                <a:solidFill>
                  <a:srgbClr val="53606D"/>
                </a:solidFill>
                <a:latin typeface="Arial"/>
                <a:cs typeface="Arial"/>
              </a:rPr>
              <a:t>ønsker at foretage et indkøb for </a:t>
            </a:r>
            <a:r>
              <a:rPr spc="-15" dirty="0">
                <a:solidFill>
                  <a:srgbClr val="53606D"/>
                </a:solidFill>
                <a:latin typeface="Arial"/>
                <a:cs typeface="Arial"/>
              </a:rPr>
              <a:t>studieprojektmidler,  </a:t>
            </a:r>
            <a:r>
              <a:rPr spc="-10" dirty="0">
                <a:solidFill>
                  <a:srgbClr val="53606D"/>
                </a:solidFill>
                <a:latin typeface="Arial"/>
                <a:cs typeface="Arial"/>
              </a:rPr>
              <a:t>henvender gruppen/vejleder </a:t>
            </a:r>
            <a:r>
              <a:rPr spc="-5" dirty="0">
                <a:solidFill>
                  <a:srgbClr val="53606D"/>
                </a:solidFill>
                <a:latin typeface="Arial"/>
                <a:cs typeface="Arial"/>
              </a:rPr>
              <a:t>sig til Jan, som </a:t>
            </a:r>
            <a:r>
              <a:rPr dirty="0">
                <a:solidFill>
                  <a:srgbClr val="53606D"/>
                </a:solidFill>
                <a:latin typeface="Arial"/>
                <a:cs typeface="Arial"/>
              </a:rPr>
              <a:t>så </a:t>
            </a:r>
            <a:r>
              <a:rPr spc="-5" dirty="0">
                <a:solidFill>
                  <a:srgbClr val="53606D"/>
                </a:solidFill>
                <a:latin typeface="Arial"/>
                <a:cs typeface="Arial"/>
              </a:rPr>
              <a:t>registrerer </a:t>
            </a:r>
            <a:r>
              <a:rPr spc="-10" dirty="0">
                <a:solidFill>
                  <a:srgbClr val="53606D"/>
                </a:solidFill>
                <a:latin typeface="Arial"/>
                <a:cs typeface="Arial"/>
              </a:rPr>
              <a:t>gruppen og  dennes</a:t>
            </a:r>
            <a:r>
              <a:rPr spc="10" dirty="0">
                <a:solidFill>
                  <a:srgbClr val="53606D"/>
                </a:solidFill>
                <a:latin typeface="Arial"/>
                <a:cs typeface="Arial"/>
              </a:rPr>
              <a:t> </a:t>
            </a:r>
            <a:r>
              <a:rPr spc="-10" dirty="0">
                <a:solidFill>
                  <a:srgbClr val="53606D"/>
                </a:solidFill>
                <a:latin typeface="Arial"/>
                <a:cs typeface="Arial"/>
              </a:rPr>
              <a:t>indkøb/forbrug.</a:t>
            </a:r>
            <a:endParaRPr dirty="0">
              <a:latin typeface="Arial"/>
              <a:cs typeface="Arial"/>
            </a:endParaRPr>
          </a:p>
          <a:p>
            <a:pPr>
              <a:lnSpc>
                <a:spcPct val="100000"/>
              </a:lnSpc>
              <a:buClr>
                <a:srgbClr val="53606D"/>
              </a:buClr>
              <a:buFont typeface="Arial"/>
              <a:buChar char="•"/>
            </a:pPr>
            <a:endParaRPr sz="2450" dirty="0">
              <a:latin typeface="Arial"/>
              <a:cs typeface="Arial"/>
            </a:endParaRPr>
          </a:p>
          <a:p>
            <a:pPr marL="355600" marR="223520" indent="-343535">
              <a:lnSpc>
                <a:spcPts val="1939"/>
              </a:lnSpc>
              <a:spcBef>
                <a:spcPts val="5"/>
              </a:spcBef>
              <a:buChar char="•"/>
              <a:tabLst>
                <a:tab pos="354965" algn="l"/>
                <a:tab pos="355600" algn="l"/>
              </a:tabLst>
            </a:pPr>
            <a:r>
              <a:rPr spc="-5" dirty="0">
                <a:solidFill>
                  <a:srgbClr val="53606D"/>
                </a:solidFill>
                <a:latin typeface="Arial"/>
                <a:cs typeface="Arial"/>
              </a:rPr>
              <a:t>For at være </a:t>
            </a:r>
            <a:r>
              <a:rPr spc="-10" dirty="0">
                <a:solidFill>
                  <a:srgbClr val="53606D"/>
                </a:solidFill>
                <a:latin typeface="Arial"/>
                <a:cs typeface="Arial"/>
              </a:rPr>
              <a:t>beretiget </a:t>
            </a:r>
            <a:r>
              <a:rPr spc="-5" dirty="0">
                <a:solidFill>
                  <a:srgbClr val="53606D"/>
                </a:solidFill>
                <a:latin typeface="Arial"/>
                <a:cs typeface="Arial"/>
              </a:rPr>
              <a:t>til midlerne er </a:t>
            </a:r>
            <a:r>
              <a:rPr spc="-10" dirty="0">
                <a:solidFill>
                  <a:srgbClr val="53606D"/>
                </a:solidFill>
                <a:latin typeface="Arial"/>
                <a:cs typeface="Arial"/>
              </a:rPr>
              <a:t>det </a:t>
            </a:r>
            <a:r>
              <a:rPr spc="-5" dirty="0">
                <a:solidFill>
                  <a:srgbClr val="53606D"/>
                </a:solidFill>
                <a:latin typeface="Arial"/>
                <a:cs typeface="Arial"/>
              </a:rPr>
              <a:t>fortsat et </a:t>
            </a:r>
            <a:r>
              <a:rPr spc="-30" dirty="0">
                <a:solidFill>
                  <a:srgbClr val="53606D"/>
                </a:solidFill>
                <a:latin typeface="Arial"/>
                <a:cs typeface="Arial"/>
              </a:rPr>
              <a:t>krav, </a:t>
            </a:r>
            <a:r>
              <a:rPr spc="-5" dirty="0">
                <a:solidFill>
                  <a:srgbClr val="53606D"/>
                </a:solidFill>
                <a:latin typeface="Arial"/>
                <a:cs typeface="Arial"/>
              </a:rPr>
              <a:t>at </a:t>
            </a:r>
            <a:r>
              <a:rPr spc="-10" dirty="0">
                <a:solidFill>
                  <a:srgbClr val="53606D"/>
                </a:solidFill>
                <a:latin typeface="Arial"/>
                <a:cs typeface="Arial"/>
              </a:rPr>
              <a:t>vejleder er  ansat/aflønnet </a:t>
            </a:r>
            <a:r>
              <a:rPr spc="-5" dirty="0">
                <a:solidFill>
                  <a:srgbClr val="53606D"/>
                </a:solidFill>
                <a:latin typeface="Arial"/>
                <a:cs typeface="Arial"/>
              </a:rPr>
              <a:t>af</a:t>
            </a:r>
            <a:r>
              <a:rPr spc="15" dirty="0">
                <a:solidFill>
                  <a:srgbClr val="53606D"/>
                </a:solidFill>
                <a:latin typeface="Arial"/>
                <a:cs typeface="Arial"/>
              </a:rPr>
              <a:t> </a:t>
            </a:r>
            <a:r>
              <a:rPr spc="-50" dirty="0">
                <a:solidFill>
                  <a:srgbClr val="53606D"/>
                </a:solidFill>
                <a:latin typeface="Arial"/>
                <a:cs typeface="Arial"/>
              </a:rPr>
              <a:t>HST.</a:t>
            </a:r>
            <a:endParaRPr dirty="0">
              <a:latin typeface="Arial"/>
              <a:cs typeface="Arial"/>
            </a:endParaRPr>
          </a:p>
        </p:txBody>
      </p:sp>
      <p:sp>
        <p:nvSpPr>
          <p:cNvPr id="4" name="object 4"/>
          <p:cNvSpPr/>
          <p:nvPr/>
        </p:nvSpPr>
        <p:spPr>
          <a:xfrm>
            <a:off x="7090637" y="260604"/>
            <a:ext cx="3037606" cy="151180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1627126"/>
            <a:ext cx="5800725" cy="3306033"/>
          </a:xfrm>
          <a:prstGeom prst="rect">
            <a:avLst/>
          </a:prstGeom>
        </p:spPr>
        <p:txBody>
          <a:bodyPr vert="horz" wrap="square" lIns="0" tIns="12700" rIns="0" bIns="0" rtlCol="0">
            <a:spAutoFit/>
          </a:bodyPr>
          <a:lstStyle/>
          <a:p>
            <a:pPr marL="355600" marR="5080" indent="-342900">
              <a:spcBef>
                <a:spcPts val="100"/>
              </a:spcBef>
              <a:buClr>
                <a:srgbClr val="53606D"/>
              </a:buClr>
              <a:buFont typeface="Arial"/>
              <a:buChar char="•"/>
              <a:tabLst>
                <a:tab pos="354965" algn="l"/>
                <a:tab pos="355600" algn="l"/>
              </a:tabLst>
            </a:pPr>
            <a:r>
              <a:rPr spc="-5" dirty="0">
                <a:solidFill>
                  <a:srgbClr val="53606D"/>
                </a:solidFill>
                <a:latin typeface="Arial"/>
                <a:cs typeface="Arial"/>
              </a:rPr>
              <a:t>Skulle </a:t>
            </a:r>
            <a:r>
              <a:rPr spc="-10" dirty="0">
                <a:solidFill>
                  <a:srgbClr val="53606D"/>
                </a:solidFill>
                <a:latin typeface="Arial"/>
                <a:cs typeface="Arial"/>
              </a:rPr>
              <a:t>der </a:t>
            </a:r>
            <a:r>
              <a:rPr spc="-5" dirty="0">
                <a:solidFill>
                  <a:srgbClr val="53606D"/>
                </a:solidFill>
                <a:latin typeface="Arial"/>
                <a:cs typeface="Arial"/>
              </a:rPr>
              <a:t>opstå </a:t>
            </a:r>
            <a:r>
              <a:rPr spc="-10" dirty="0">
                <a:solidFill>
                  <a:srgbClr val="53606D"/>
                </a:solidFill>
                <a:latin typeface="Arial"/>
                <a:cs typeface="Arial"/>
              </a:rPr>
              <a:t>samarbejdsvanskeligheder mellem  gruppemedlemmer eller vejleder/gruppe, </a:t>
            </a:r>
            <a:r>
              <a:rPr dirty="0">
                <a:solidFill>
                  <a:srgbClr val="53606D"/>
                </a:solidFill>
                <a:latin typeface="Arial"/>
                <a:cs typeface="Arial"/>
              </a:rPr>
              <a:t>så </a:t>
            </a:r>
            <a:r>
              <a:rPr spc="-5" dirty="0">
                <a:solidFill>
                  <a:srgbClr val="53606D"/>
                </a:solidFill>
                <a:latin typeface="Arial"/>
                <a:cs typeface="Arial"/>
              </a:rPr>
              <a:t>start </a:t>
            </a:r>
            <a:r>
              <a:rPr spc="-10" dirty="0">
                <a:solidFill>
                  <a:srgbClr val="53606D"/>
                </a:solidFill>
                <a:latin typeface="Arial"/>
                <a:cs typeface="Arial"/>
              </a:rPr>
              <a:t>med  </a:t>
            </a:r>
            <a:r>
              <a:rPr spc="-5" dirty="0">
                <a:solidFill>
                  <a:srgbClr val="53606D"/>
                </a:solidFill>
                <a:latin typeface="Arial"/>
                <a:cs typeface="Arial"/>
              </a:rPr>
              <a:t>at </a:t>
            </a:r>
            <a:r>
              <a:rPr spc="-10" dirty="0">
                <a:solidFill>
                  <a:srgbClr val="53606D"/>
                </a:solidFill>
                <a:latin typeface="Arial"/>
                <a:cs typeface="Arial"/>
              </a:rPr>
              <a:t>afholde </a:t>
            </a:r>
            <a:r>
              <a:rPr spc="-5" dirty="0">
                <a:solidFill>
                  <a:srgbClr val="53606D"/>
                </a:solidFill>
                <a:latin typeface="Arial"/>
                <a:cs typeface="Arial"/>
              </a:rPr>
              <a:t>møde med </a:t>
            </a:r>
            <a:r>
              <a:rPr spc="-10" dirty="0">
                <a:solidFill>
                  <a:srgbClr val="53606D"/>
                </a:solidFill>
                <a:latin typeface="Arial"/>
                <a:cs typeface="Arial"/>
              </a:rPr>
              <a:t>projektvejlederen </a:t>
            </a:r>
            <a:r>
              <a:rPr spc="-5" dirty="0">
                <a:solidFill>
                  <a:srgbClr val="53606D"/>
                </a:solidFill>
                <a:latin typeface="Arial"/>
                <a:cs typeface="Arial"/>
              </a:rPr>
              <a:t>for at finde </a:t>
            </a:r>
            <a:r>
              <a:rPr spc="-10" dirty="0">
                <a:solidFill>
                  <a:srgbClr val="53606D"/>
                </a:solidFill>
                <a:latin typeface="Arial"/>
                <a:cs typeface="Arial"/>
              </a:rPr>
              <a:t>en  løsning</a:t>
            </a:r>
            <a:endParaRPr>
              <a:latin typeface="Arial"/>
              <a:cs typeface="Arial"/>
            </a:endParaRPr>
          </a:p>
          <a:p>
            <a:pPr>
              <a:spcBef>
                <a:spcPts val="30"/>
              </a:spcBef>
              <a:buClr>
                <a:srgbClr val="53606D"/>
              </a:buClr>
              <a:buFont typeface="Arial"/>
              <a:buChar char="•"/>
            </a:pPr>
            <a:endParaRPr sz="2600">
              <a:latin typeface="Arial"/>
              <a:cs typeface="Arial"/>
            </a:endParaRPr>
          </a:p>
          <a:p>
            <a:pPr marL="355600" marR="220979" indent="-342900">
              <a:spcBef>
                <a:spcPts val="5"/>
              </a:spcBef>
              <a:buChar char="•"/>
              <a:tabLst>
                <a:tab pos="354965" algn="l"/>
                <a:tab pos="355600" algn="l"/>
              </a:tabLst>
            </a:pPr>
            <a:r>
              <a:rPr spc="-5" dirty="0">
                <a:solidFill>
                  <a:srgbClr val="53606D"/>
                </a:solidFill>
                <a:latin typeface="Arial"/>
                <a:cs typeface="Arial"/>
              </a:rPr>
              <a:t>Hvis </a:t>
            </a:r>
            <a:r>
              <a:rPr spc="-10" dirty="0">
                <a:solidFill>
                  <a:srgbClr val="53606D"/>
                </a:solidFill>
                <a:latin typeface="Arial"/>
                <a:cs typeface="Arial"/>
              </a:rPr>
              <a:t>problemet </a:t>
            </a:r>
            <a:r>
              <a:rPr spc="-5" dirty="0">
                <a:solidFill>
                  <a:srgbClr val="53606D"/>
                </a:solidFill>
                <a:latin typeface="Arial"/>
                <a:cs typeface="Arial"/>
              </a:rPr>
              <a:t>ikke kan løses </a:t>
            </a:r>
            <a:r>
              <a:rPr spc="-10" dirty="0">
                <a:solidFill>
                  <a:srgbClr val="53606D"/>
                </a:solidFill>
                <a:latin typeface="Arial"/>
                <a:cs typeface="Arial"/>
              </a:rPr>
              <a:t>uden yderligere </a:t>
            </a:r>
            <a:r>
              <a:rPr spc="-5" dirty="0">
                <a:solidFill>
                  <a:srgbClr val="53606D"/>
                </a:solidFill>
                <a:latin typeface="Arial"/>
                <a:cs typeface="Arial"/>
              </a:rPr>
              <a:t>tiltag  </a:t>
            </a:r>
            <a:r>
              <a:rPr dirty="0">
                <a:solidFill>
                  <a:srgbClr val="53606D"/>
                </a:solidFill>
                <a:latin typeface="Arial"/>
                <a:cs typeface="Arial"/>
              </a:rPr>
              <a:t>så </a:t>
            </a:r>
            <a:r>
              <a:rPr spc="-5" dirty="0">
                <a:solidFill>
                  <a:srgbClr val="53606D"/>
                </a:solidFill>
                <a:latin typeface="Arial"/>
                <a:cs typeface="Arial"/>
              </a:rPr>
              <a:t>kontaktes </a:t>
            </a:r>
            <a:r>
              <a:rPr spc="-10" dirty="0">
                <a:solidFill>
                  <a:srgbClr val="53606D"/>
                </a:solidFill>
                <a:latin typeface="Arial"/>
                <a:cs typeface="Arial"/>
              </a:rPr>
              <a:t>semesterkoordinator </a:t>
            </a:r>
            <a:r>
              <a:rPr spc="-5" dirty="0">
                <a:solidFill>
                  <a:srgbClr val="53606D"/>
                </a:solidFill>
                <a:latin typeface="Arial"/>
                <a:cs typeface="Arial"/>
              </a:rPr>
              <a:t>Jacek</a:t>
            </a:r>
            <a:r>
              <a:rPr spc="45" dirty="0">
                <a:solidFill>
                  <a:srgbClr val="53606D"/>
                </a:solidFill>
                <a:latin typeface="Arial"/>
                <a:cs typeface="Arial"/>
              </a:rPr>
              <a:t> </a:t>
            </a:r>
            <a:r>
              <a:rPr spc="-5" dirty="0">
                <a:solidFill>
                  <a:srgbClr val="53606D"/>
                </a:solidFill>
                <a:latin typeface="Arial"/>
                <a:cs typeface="Arial"/>
              </a:rPr>
              <a:t>Lichota</a:t>
            </a:r>
            <a:endParaRPr>
              <a:latin typeface="Arial"/>
              <a:cs typeface="Arial"/>
            </a:endParaRPr>
          </a:p>
          <a:p>
            <a:pPr>
              <a:spcBef>
                <a:spcPts val="30"/>
              </a:spcBef>
              <a:buClr>
                <a:srgbClr val="53606D"/>
              </a:buClr>
              <a:buFont typeface="Arial"/>
              <a:buChar char="•"/>
            </a:pPr>
            <a:endParaRPr sz="2600">
              <a:latin typeface="Arial"/>
              <a:cs typeface="Arial"/>
            </a:endParaRPr>
          </a:p>
          <a:p>
            <a:pPr marL="355600" marR="124460" indent="-342900">
              <a:buChar char="•"/>
              <a:tabLst>
                <a:tab pos="354965" algn="l"/>
                <a:tab pos="355600" algn="l"/>
              </a:tabLst>
            </a:pPr>
            <a:r>
              <a:rPr spc="-10" dirty="0">
                <a:solidFill>
                  <a:srgbClr val="53606D"/>
                </a:solidFill>
                <a:latin typeface="Arial"/>
                <a:cs typeface="Arial"/>
              </a:rPr>
              <a:t>Retningslinjer </a:t>
            </a:r>
            <a:r>
              <a:rPr spc="-5" dirty="0">
                <a:solidFill>
                  <a:srgbClr val="53606D"/>
                </a:solidFill>
                <a:latin typeface="Arial"/>
                <a:cs typeface="Arial"/>
              </a:rPr>
              <a:t>for evt. </a:t>
            </a:r>
            <a:r>
              <a:rPr spc="-10" dirty="0">
                <a:solidFill>
                  <a:srgbClr val="53606D"/>
                </a:solidFill>
                <a:latin typeface="Arial"/>
                <a:cs typeface="Arial"/>
              </a:rPr>
              <a:t>opsplitning </a:t>
            </a:r>
            <a:r>
              <a:rPr spc="-5" dirty="0">
                <a:solidFill>
                  <a:srgbClr val="53606D"/>
                </a:solidFill>
                <a:latin typeface="Arial"/>
                <a:cs typeface="Arial"/>
              </a:rPr>
              <a:t>af </a:t>
            </a:r>
            <a:r>
              <a:rPr spc="-10" dirty="0">
                <a:solidFill>
                  <a:srgbClr val="53606D"/>
                </a:solidFill>
                <a:latin typeface="Arial"/>
                <a:cs typeface="Arial"/>
              </a:rPr>
              <a:t>projektgrupper: </a:t>
            </a:r>
            <a:r>
              <a:rPr u="heavy" spc="-10" dirty="0">
                <a:solidFill>
                  <a:srgbClr val="0000BE"/>
                </a:solidFill>
                <a:uFill>
                  <a:solidFill>
                    <a:srgbClr val="0000BE"/>
                  </a:solidFill>
                </a:uFill>
                <a:latin typeface="Arial"/>
                <a:cs typeface="Arial"/>
              </a:rPr>
              <a:t> </a:t>
            </a:r>
            <a:r>
              <a:rPr u="heavy" spc="-10" dirty="0">
                <a:solidFill>
                  <a:srgbClr val="0000BE"/>
                </a:solidFill>
                <a:uFill>
                  <a:solidFill>
                    <a:srgbClr val="0000BE"/>
                  </a:solidFill>
                </a:uFill>
                <a:latin typeface="Arial"/>
                <a:cs typeface="Arial"/>
                <a:hlinkClick r:id="rId2"/>
              </a:rPr>
              <a:t>https://www.hst.aau.dk/uddannelser/Regler+og+form  ularer/Opsplitning+af+grupper/</a:t>
            </a:r>
            <a:endParaRPr>
              <a:latin typeface="Arial"/>
              <a:cs typeface="Arial"/>
            </a:endParaRPr>
          </a:p>
        </p:txBody>
      </p:sp>
      <p:sp>
        <p:nvSpPr>
          <p:cNvPr id="3" name="object 3"/>
          <p:cNvSpPr txBox="1">
            <a:spLocks noGrp="1"/>
          </p:cNvSpPr>
          <p:nvPr>
            <p:ph type="title"/>
          </p:nvPr>
        </p:nvSpPr>
        <p:spPr>
          <a:xfrm>
            <a:off x="2059940" y="642937"/>
            <a:ext cx="2397760" cy="751488"/>
          </a:xfrm>
          <a:prstGeom prst="rect">
            <a:avLst/>
          </a:prstGeom>
        </p:spPr>
        <p:txBody>
          <a:bodyPr vert="horz" wrap="square" lIns="0" tIns="12700" rIns="0" bIns="0" rtlCol="0" anchor="t" anchorCtr="0">
            <a:spAutoFit/>
          </a:bodyPr>
          <a:lstStyle/>
          <a:p>
            <a:pPr marL="12700">
              <a:spcBef>
                <a:spcPts val="100"/>
              </a:spcBef>
            </a:pPr>
            <a:r>
              <a:rPr spc="-5" dirty="0"/>
              <a:t>Modul 3.4</a:t>
            </a:r>
            <a:r>
              <a:rPr spc="-50" dirty="0"/>
              <a:t> </a:t>
            </a:r>
            <a:r>
              <a:rPr spc="-5" dirty="0"/>
              <a:t>Projekt</a:t>
            </a:r>
          </a:p>
        </p:txBody>
      </p:sp>
      <p:sp>
        <p:nvSpPr>
          <p:cNvPr id="4" name="object 4"/>
          <p:cNvSpPr/>
          <p:nvPr/>
        </p:nvSpPr>
        <p:spPr>
          <a:xfrm>
            <a:off x="7824216" y="2636521"/>
            <a:ext cx="2823971" cy="188213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9E215383-6C80-420C-B717-980F1F43EA05}"/>
              </a:ext>
            </a:extLst>
          </p:cNvPr>
          <p:cNvSpPr>
            <a:spLocks noGrp="1"/>
          </p:cNvSpPr>
          <p:nvPr>
            <p:ph type="sldNum" sz="quarter" idx="4"/>
          </p:nvPr>
        </p:nvSpPr>
        <p:spPr/>
        <p:txBody>
          <a:bodyPr/>
          <a:lstStyle/>
          <a:p>
            <a:fld id="{D8D877B3-D348-4611-9BDB-C5374591D951}" type="slidenum">
              <a:rPr lang="en-US" smtClean="0"/>
              <a:pPr/>
              <a:t>2</a:t>
            </a:fld>
            <a:endParaRPr lang="en-US" dirty="0"/>
          </a:p>
        </p:txBody>
      </p:sp>
      <p:sp>
        <p:nvSpPr>
          <p:cNvPr id="3" name="Titel 2">
            <a:extLst>
              <a:ext uri="{FF2B5EF4-FFF2-40B4-BE49-F238E27FC236}">
                <a16:creationId xmlns:a16="http://schemas.microsoft.com/office/drawing/2014/main" id="{6C02B852-A9F5-4A34-9D43-CE2A19E7342F}"/>
              </a:ext>
            </a:extLst>
          </p:cNvPr>
          <p:cNvSpPr>
            <a:spLocks noGrp="1"/>
          </p:cNvSpPr>
          <p:nvPr>
            <p:ph type="title"/>
          </p:nvPr>
        </p:nvSpPr>
        <p:spPr/>
        <p:txBody>
          <a:bodyPr/>
          <a:lstStyle/>
          <a:p>
            <a:r>
              <a:rPr lang="da-DK" dirty="0"/>
              <a:t>Agenda </a:t>
            </a:r>
          </a:p>
        </p:txBody>
      </p:sp>
      <p:sp>
        <p:nvSpPr>
          <p:cNvPr id="4" name="Pladsholder til tekst 3">
            <a:extLst>
              <a:ext uri="{FF2B5EF4-FFF2-40B4-BE49-F238E27FC236}">
                <a16:creationId xmlns:a16="http://schemas.microsoft.com/office/drawing/2014/main" id="{87E71F42-9584-46AE-8B11-FAB3FA7BB9D9}"/>
              </a:ext>
            </a:extLst>
          </p:cNvPr>
          <p:cNvSpPr>
            <a:spLocks noGrp="1"/>
          </p:cNvSpPr>
          <p:nvPr>
            <p:ph type="body" sz="quarter" idx="12"/>
          </p:nvPr>
        </p:nvSpPr>
        <p:spPr>
          <a:xfrm>
            <a:off x="587375" y="2065336"/>
            <a:ext cx="10620094" cy="4206371"/>
          </a:xfrm>
        </p:spPr>
        <p:txBody>
          <a:bodyPr>
            <a:normAutofit/>
          </a:bodyPr>
          <a:lstStyle/>
          <a:p>
            <a:r>
              <a:rPr lang="en-US" sz="2000" dirty="0"/>
              <a:t>Welcome</a:t>
            </a:r>
          </a:p>
          <a:p>
            <a:r>
              <a:rPr lang="en-US" sz="2000" dirty="0"/>
              <a:t>Background </a:t>
            </a:r>
          </a:p>
          <a:p>
            <a:pPr lvl="1"/>
            <a:r>
              <a:rPr lang="en-US" sz="1800" dirty="0"/>
              <a:t>Neurophysiology 	</a:t>
            </a:r>
          </a:p>
          <a:p>
            <a:pPr lvl="1"/>
            <a:r>
              <a:rPr lang="en-US" sz="1800" dirty="0"/>
              <a:t>Excitability </a:t>
            </a:r>
          </a:p>
          <a:p>
            <a:pPr lvl="1"/>
            <a:r>
              <a:rPr lang="en-US" sz="1800" dirty="0"/>
              <a:t>Method </a:t>
            </a:r>
          </a:p>
          <a:p>
            <a:r>
              <a:rPr lang="en-US" sz="2000" dirty="0"/>
              <a:t>Project</a:t>
            </a:r>
          </a:p>
          <a:p>
            <a:pPr lvl="1"/>
            <a:r>
              <a:rPr lang="en-US" sz="1800" dirty="0"/>
              <a:t>Description </a:t>
            </a:r>
          </a:p>
          <a:p>
            <a:pPr lvl="1"/>
            <a:r>
              <a:rPr lang="en-US" sz="1800" dirty="0"/>
              <a:t>Meetings </a:t>
            </a:r>
          </a:p>
          <a:p>
            <a:pPr lvl="1"/>
            <a:r>
              <a:rPr lang="en-US" sz="1800" dirty="0"/>
              <a:t>Project plan </a:t>
            </a:r>
          </a:p>
        </p:txBody>
      </p:sp>
    </p:spTree>
    <p:extLst>
      <p:ext uri="{BB962C8B-B14F-4D97-AF65-F5344CB8AC3E}">
        <p14:creationId xmlns:p14="http://schemas.microsoft.com/office/powerpoint/2010/main" val="2524263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60A32C-1EEF-43E9-9301-3AB5C3687BC0}"/>
              </a:ext>
            </a:extLst>
          </p:cNvPr>
          <p:cNvSpPr>
            <a:spLocks noGrp="1"/>
          </p:cNvSpPr>
          <p:nvPr>
            <p:ph type="title"/>
          </p:nvPr>
        </p:nvSpPr>
        <p:spPr/>
        <p:txBody>
          <a:bodyPr/>
          <a:lstStyle/>
          <a:p>
            <a:r>
              <a:rPr lang="da-DK"/>
              <a:t>Projektplan - </a:t>
            </a:r>
            <a:br>
              <a:rPr lang="da-DK" dirty="0"/>
            </a:br>
            <a:r>
              <a:rPr lang="da-DK" dirty="0"/>
              <a:t>Kan dem fungere?</a:t>
            </a:r>
          </a:p>
        </p:txBody>
      </p:sp>
      <p:sp>
        <p:nvSpPr>
          <p:cNvPr id="3" name="Pladsholder til tekst 2">
            <a:extLst>
              <a:ext uri="{FF2B5EF4-FFF2-40B4-BE49-F238E27FC236}">
                <a16:creationId xmlns:a16="http://schemas.microsoft.com/office/drawing/2014/main" id="{6B815C12-CAC4-4A94-B9FA-37EC8C7BCB72}"/>
              </a:ext>
            </a:extLst>
          </p:cNvPr>
          <p:cNvSpPr>
            <a:spLocks noGrp="1"/>
          </p:cNvSpPr>
          <p:nvPr>
            <p:ph type="body" idx="1"/>
          </p:nvPr>
        </p:nvSpPr>
        <p:spPr>
          <a:xfrm>
            <a:off x="589650" y="2032830"/>
            <a:ext cx="9753600" cy="4039723"/>
          </a:xfrm>
        </p:spPr>
        <p:txBody>
          <a:bodyPr>
            <a:normAutofit/>
          </a:bodyPr>
          <a:lstStyle/>
          <a:p>
            <a:r>
              <a:rPr lang="en-US" dirty="0">
                <a:solidFill>
                  <a:schemeClr val="tx1"/>
                </a:solidFill>
              </a:rPr>
              <a:t>Project period: 10/11 – 18/12</a:t>
            </a:r>
            <a:endParaRPr lang="da-DK" dirty="0">
              <a:solidFill>
                <a:schemeClr val="tx1"/>
              </a:solidFill>
            </a:endParaRPr>
          </a:p>
          <a:p>
            <a:r>
              <a:rPr lang="en-US" dirty="0">
                <a:solidFill>
                  <a:schemeClr val="tx1"/>
                </a:solidFill>
              </a:rPr>
              <a:t>Week 46: Intro meeting 12/11 online + literature</a:t>
            </a:r>
            <a:endParaRPr lang="da-DK" dirty="0">
              <a:solidFill>
                <a:schemeClr val="tx1"/>
              </a:solidFill>
            </a:endParaRPr>
          </a:p>
          <a:p>
            <a:r>
              <a:rPr lang="en-US" dirty="0">
                <a:solidFill>
                  <a:schemeClr val="tx1"/>
                </a:solidFill>
              </a:rPr>
              <a:t>Week 47: Formulating a hypothesis, Introduction to the lab</a:t>
            </a:r>
            <a:endParaRPr lang="da-DK" dirty="0">
              <a:solidFill>
                <a:schemeClr val="tx1"/>
              </a:solidFill>
            </a:endParaRPr>
          </a:p>
          <a:p>
            <a:r>
              <a:rPr lang="en-US" dirty="0">
                <a:solidFill>
                  <a:schemeClr val="tx1"/>
                </a:solidFill>
              </a:rPr>
              <a:t>Week 48: Write introduction, pilot tests</a:t>
            </a:r>
            <a:endParaRPr lang="da-DK" dirty="0">
              <a:solidFill>
                <a:schemeClr val="tx1"/>
              </a:solidFill>
            </a:endParaRPr>
          </a:p>
          <a:p>
            <a:r>
              <a:rPr lang="en-US" dirty="0">
                <a:solidFill>
                  <a:schemeClr val="tx1"/>
                </a:solidFill>
              </a:rPr>
              <a:t>Week 49: Write methods, collect data</a:t>
            </a:r>
            <a:endParaRPr lang="da-DK" dirty="0">
              <a:solidFill>
                <a:schemeClr val="tx1"/>
              </a:solidFill>
            </a:endParaRPr>
          </a:p>
          <a:p>
            <a:r>
              <a:rPr lang="en-US" dirty="0">
                <a:solidFill>
                  <a:schemeClr val="tx1"/>
                </a:solidFill>
              </a:rPr>
              <a:t>Week 50: Analyze data, write results and discussion</a:t>
            </a:r>
            <a:endParaRPr lang="da-DK" dirty="0">
              <a:solidFill>
                <a:schemeClr val="tx1"/>
              </a:solidFill>
            </a:endParaRPr>
          </a:p>
          <a:p>
            <a:r>
              <a:rPr lang="en-US" dirty="0">
                <a:solidFill>
                  <a:schemeClr val="tx1"/>
                </a:solidFill>
              </a:rPr>
              <a:t>Week 51: finalize report, and deliver report Dec 18</a:t>
            </a:r>
            <a:r>
              <a:rPr lang="en-US" baseline="30000" dirty="0">
                <a:solidFill>
                  <a:schemeClr val="tx1"/>
                </a:solidFill>
              </a:rPr>
              <a:t>th</a:t>
            </a:r>
            <a:r>
              <a:rPr lang="en-US" dirty="0">
                <a:solidFill>
                  <a:schemeClr val="tx1"/>
                </a:solidFill>
              </a:rPr>
              <a:t> </a:t>
            </a:r>
            <a:endParaRPr lang="da-DK" dirty="0">
              <a:solidFill>
                <a:schemeClr val="tx1"/>
              </a:solidFill>
            </a:endParaRPr>
          </a:p>
          <a:p>
            <a:endParaRPr lang="da-DK" dirty="0"/>
          </a:p>
        </p:txBody>
      </p:sp>
      <p:sp>
        <p:nvSpPr>
          <p:cNvPr id="4" name="Pladsholder til slidenummer 3">
            <a:extLst>
              <a:ext uri="{FF2B5EF4-FFF2-40B4-BE49-F238E27FC236}">
                <a16:creationId xmlns:a16="http://schemas.microsoft.com/office/drawing/2014/main" id="{CE7BB464-8BFE-4B1F-A9BB-7D61A862D035}"/>
              </a:ext>
            </a:extLst>
          </p:cNvPr>
          <p:cNvSpPr>
            <a:spLocks noGrp="1"/>
          </p:cNvSpPr>
          <p:nvPr>
            <p:ph type="sldNum" sz="quarter" idx="7"/>
          </p:nvPr>
        </p:nvSpPr>
        <p:spPr/>
        <p:txBody>
          <a:bodyPr/>
          <a:lstStyle/>
          <a:p>
            <a:fld id="{B6F15528-21DE-4FAA-801E-634DDDAF4B2B}" type="slidenum">
              <a:rPr lang="da-DK" smtClean="0"/>
              <a:t>20</a:t>
            </a:fld>
            <a:endParaRPr lang="da-DK"/>
          </a:p>
        </p:txBody>
      </p:sp>
    </p:spTree>
    <p:extLst>
      <p:ext uri="{BB962C8B-B14F-4D97-AF65-F5344CB8AC3E}">
        <p14:creationId xmlns:p14="http://schemas.microsoft.com/office/powerpoint/2010/main" val="838895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A46B613B-A2BD-4D2F-AD27-0E36D5283E94}"/>
              </a:ext>
            </a:extLst>
          </p:cNvPr>
          <p:cNvSpPr>
            <a:spLocks noGrp="1"/>
          </p:cNvSpPr>
          <p:nvPr>
            <p:ph type="sldNum" sz="quarter" idx="4"/>
          </p:nvPr>
        </p:nvSpPr>
        <p:spPr/>
        <p:txBody>
          <a:bodyPr/>
          <a:lstStyle/>
          <a:p>
            <a:fld id="{D8D877B3-D348-4611-9BDB-C5374591D951}" type="slidenum">
              <a:rPr lang="en-US" smtClean="0"/>
              <a:pPr/>
              <a:t>3</a:t>
            </a:fld>
            <a:endParaRPr lang="en-US" dirty="0"/>
          </a:p>
        </p:txBody>
      </p:sp>
      <p:sp>
        <p:nvSpPr>
          <p:cNvPr id="3" name="Titel 2">
            <a:extLst>
              <a:ext uri="{FF2B5EF4-FFF2-40B4-BE49-F238E27FC236}">
                <a16:creationId xmlns:a16="http://schemas.microsoft.com/office/drawing/2014/main" id="{7529CA1E-0875-4687-A602-8E6C7944366F}"/>
              </a:ext>
            </a:extLst>
          </p:cNvPr>
          <p:cNvSpPr>
            <a:spLocks noGrp="1"/>
          </p:cNvSpPr>
          <p:nvPr>
            <p:ph type="title"/>
          </p:nvPr>
        </p:nvSpPr>
        <p:spPr/>
        <p:txBody>
          <a:bodyPr/>
          <a:lstStyle/>
          <a:p>
            <a:r>
              <a:rPr lang="da-DK" dirty="0"/>
              <a:t>Action potential </a:t>
            </a:r>
          </a:p>
        </p:txBody>
      </p:sp>
      <p:sp>
        <p:nvSpPr>
          <p:cNvPr id="4" name="Pladsholder til tekst 3">
            <a:extLst>
              <a:ext uri="{FF2B5EF4-FFF2-40B4-BE49-F238E27FC236}">
                <a16:creationId xmlns:a16="http://schemas.microsoft.com/office/drawing/2014/main" id="{28B3AFAC-15DF-40D2-93E4-B4306991C1E4}"/>
              </a:ext>
            </a:extLst>
          </p:cNvPr>
          <p:cNvSpPr>
            <a:spLocks noGrp="1"/>
          </p:cNvSpPr>
          <p:nvPr>
            <p:ph type="body" sz="quarter" idx="12"/>
          </p:nvPr>
        </p:nvSpPr>
        <p:spPr/>
        <p:txBody>
          <a:bodyPr/>
          <a:lstStyle/>
          <a:p>
            <a:endParaRPr lang="da-DK"/>
          </a:p>
        </p:txBody>
      </p:sp>
      <p:pic>
        <p:nvPicPr>
          <p:cNvPr id="6" name="Billede 5">
            <a:extLst>
              <a:ext uri="{FF2B5EF4-FFF2-40B4-BE49-F238E27FC236}">
                <a16:creationId xmlns:a16="http://schemas.microsoft.com/office/drawing/2014/main" id="{85E99544-563B-4EC3-999E-EBFC60ED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800" y="1350719"/>
            <a:ext cx="4730900" cy="4667822"/>
          </a:xfrm>
          <a:prstGeom prst="rect">
            <a:avLst/>
          </a:prstGeom>
        </p:spPr>
      </p:pic>
      <p:pic>
        <p:nvPicPr>
          <p:cNvPr id="7" name="Billede 6">
            <a:extLst>
              <a:ext uri="{FF2B5EF4-FFF2-40B4-BE49-F238E27FC236}">
                <a16:creationId xmlns:a16="http://schemas.microsoft.com/office/drawing/2014/main" id="{49F5B54C-A672-47CE-A128-CA75FB051C9C}"/>
              </a:ext>
            </a:extLst>
          </p:cNvPr>
          <p:cNvPicPr>
            <a:picLocks noChangeAspect="1"/>
          </p:cNvPicPr>
          <p:nvPr/>
        </p:nvPicPr>
        <p:blipFill rotWithShape="1">
          <a:blip r:embed="rId3">
            <a:extLst>
              <a:ext uri="{28A0092B-C50C-407E-A947-70E740481C1C}">
                <a14:useLocalDpi xmlns:a14="http://schemas.microsoft.com/office/drawing/2010/main" val="0"/>
              </a:ext>
            </a:extLst>
          </a:blip>
          <a:srcRect l="20137"/>
          <a:stretch/>
        </p:blipFill>
        <p:spPr>
          <a:xfrm rot="5400000">
            <a:off x="7247454" y="1867788"/>
            <a:ext cx="4916741" cy="4617336"/>
          </a:xfrm>
          <a:prstGeom prst="rect">
            <a:avLst/>
          </a:prstGeom>
        </p:spPr>
      </p:pic>
    </p:spTree>
    <p:extLst>
      <p:ext uri="{BB962C8B-B14F-4D97-AF65-F5344CB8AC3E}">
        <p14:creationId xmlns:p14="http://schemas.microsoft.com/office/powerpoint/2010/main" val="233525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67C7650E-A802-4C73-BB85-B633ED9494DE}"/>
              </a:ext>
            </a:extLst>
          </p:cNvPr>
          <p:cNvSpPr>
            <a:spLocks noGrp="1"/>
          </p:cNvSpPr>
          <p:nvPr>
            <p:ph type="sldNum" sz="quarter" idx="4"/>
          </p:nvPr>
        </p:nvSpPr>
        <p:spPr/>
        <p:txBody>
          <a:bodyPr/>
          <a:lstStyle/>
          <a:p>
            <a:fld id="{D8D877B3-D348-4611-9BDB-C5374591D951}" type="slidenum">
              <a:rPr lang="en-US" smtClean="0"/>
              <a:pPr/>
              <a:t>4</a:t>
            </a:fld>
            <a:endParaRPr lang="en-US" dirty="0"/>
          </a:p>
        </p:txBody>
      </p:sp>
      <p:sp>
        <p:nvSpPr>
          <p:cNvPr id="3" name="Titel 2">
            <a:extLst>
              <a:ext uri="{FF2B5EF4-FFF2-40B4-BE49-F238E27FC236}">
                <a16:creationId xmlns:a16="http://schemas.microsoft.com/office/drawing/2014/main" id="{11D3D3FE-992C-469C-B495-DB90B53D8533}"/>
              </a:ext>
            </a:extLst>
          </p:cNvPr>
          <p:cNvSpPr>
            <a:spLocks noGrp="1"/>
          </p:cNvSpPr>
          <p:nvPr>
            <p:ph type="title"/>
          </p:nvPr>
        </p:nvSpPr>
        <p:spPr>
          <a:xfrm>
            <a:off x="587374" y="370290"/>
            <a:ext cx="8902615" cy="1474385"/>
          </a:xfrm>
        </p:spPr>
        <p:txBody>
          <a:bodyPr/>
          <a:lstStyle/>
          <a:p>
            <a:r>
              <a:rPr lang="en-US" dirty="0"/>
              <a:t>Voltage-gated ion channels </a:t>
            </a:r>
          </a:p>
        </p:txBody>
      </p:sp>
      <p:sp>
        <p:nvSpPr>
          <p:cNvPr id="4" name="Pladsholder til tekst 3">
            <a:extLst>
              <a:ext uri="{FF2B5EF4-FFF2-40B4-BE49-F238E27FC236}">
                <a16:creationId xmlns:a16="http://schemas.microsoft.com/office/drawing/2014/main" id="{6FE05527-2414-4274-A4F8-A98556506A8B}"/>
              </a:ext>
            </a:extLst>
          </p:cNvPr>
          <p:cNvSpPr>
            <a:spLocks noGrp="1"/>
          </p:cNvSpPr>
          <p:nvPr>
            <p:ph type="body" sz="quarter" idx="12"/>
          </p:nvPr>
        </p:nvSpPr>
        <p:spPr/>
        <p:txBody>
          <a:bodyPr/>
          <a:lstStyle/>
          <a:p>
            <a:endParaRPr lang="da-DK" dirty="0"/>
          </a:p>
        </p:txBody>
      </p:sp>
      <p:pic>
        <p:nvPicPr>
          <p:cNvPr id="8" name="Billede 7">
            <a:extLst>
              <a:ext uri="{FF2B5EF4-FFF2-40B4-BE49-F238E27FC236}">
                <a16:creationId xmlns:a16="http://schemas.microsoft.com/office/drawing/2014/main" id="{9AF37415-B3E8-43EA-B797-2C7897D01640}"/>
              </a:ext>
            </a:extLst>
          </p:cNvPr>
          <p:cNvPicPr>
            <a:picLocks noChangeAspect="1"/>
          </p:cNvPicPr>
          <p:nvPr/>
        </p:nvPicPr>
        <p:blipFill rotWithShape="1">
          <a:blip r:embed="rId2">
            <a:extLst>
              <a:ext uri="{28A0092B-C50C-407E-A947-70E740481C1C}">
                <a14:useLocalDpi xmlns:a14="http://schemas.microsoft.com/office/drawing/2010/main" val="0"/>
              </a:ext>
            </a:extLst>
          </a:blip>
          <a:srcRect l="58220" r="14667"/>
          <a:stretch/>
        </p:blipFill>
        <p:spPr>
          <a:xfrm rot="5400000">
            <a:off x="4045280" y="-1205947"/>
            <a:ext cx="3704284" cy="10246852"/>
          </a:xfrm>
          <a:prstGeom prst="rect">
            <a:avLst/>
          </a:prstGeom>
        </p:spPr>
      </p:pic>
    </p:spTree>
    <p:extLst>
      <p:ext uri="{BB962C8B-B14F-4D97-AF65-F5344CB8AC3E}">
        <p14:creationId xmlns:p14="http://schemas.microsoft.com/office/powerpoint/2010/main" val="1306777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0B906B-7DAA-254C-AD41-FB485414E2BC}"/>
              </a:ext>
            </a:extLst>
          </p:cNvPr>
          <p:cNvSpPr>
            <a:spLocks noGrp="1"/>
          </p:cNvSpPr>
          <p:nvPr>
            <p:ph type="sldNum" sz="quarter" idx="4"/>
          </p:nvPr>
        </p:nvSpPr>
        <p:spPr/>
        <p:txBody>
          <a:bodyPr/>
          <a:lstStyle/>
          <a:p>
            <a:fld id="{D8D877B3-D348-4611-9BDB-C5374591D951}" type="slidenum">
              <a:rPr lang="en-US" smtClean="0"/>
              <a:pPr/>
              <a:t>5</a:t>
            </a:fld>
            <a:endParaRPr lang="en-US" dirty="0"/>
          </a:p>
        </p:txBody>
      </p:sp>
      <p:pic>
        <p:nvPicPr>
          <p:cNvPr id="5" name="Billede 4">
            <a:extLst>
              <a:ext uri="{FF2B5EF4-FFF2-40B4-BE49-F238E27FC236}">
                <a16:creationId xmlns:a16="http://schemas.microsoft.com/office/drawing/2014/main" id="{0BBCFFA3-578D-5848-B789-48A77DFDAFDD}"/>
              </a:ext>
            </a:extLst>
          </p:cNvPr>
          <p:cNvPicPr>
            <a:picLocks noChangeAspect="1"/>
          </p:cNvPicPr>
          <p:nvPr/>
        </p:nvPicPr>
        <p:blipFill>
          <a:blip r:embed="rId2"/>
          <a:stretch>
            <a:fillRect/>
          </a:stretch>
        </p:blipFill>
        <p:spPr>
          <a:xfrm>
            <a:off x="6102515" y="719322"/>
            <a:ext cx="5033394" cy="3003259"/>
          </a:xfrm>
          <a:prstGeom prst="rect">
            <a:avLst/>
          </a:prstGeom>
        </p:spPr>
      </p:pic>
      <p:pic>
        <p:nvPicPr>
          <p:cNvPr id="6" name="Billede 5">
            <a:extLst>
              <a:ext uri="{FF2B5EF4-FFF2-40B4-BE49-F238E27FC236}">
                <a16:creationId xmlns:a16="http://schemas.microsoft.com/office/drawing/2014/main" id="{F585B9AF-07CE-D44D-8114-3E6F8AAAE583}"/>
              </a:ext>
            </a:extLst>
          </p:cNvPr>
          <p:cNvPicPr>
            <a:picLocks noChangeAspect="1"/>
          </p:cNvPicPr>
          <p:nvPr/>
        </p:nvPicPr>
        <p:blipFill>
          <a:blip r:embed="rId3"/>
          <a:stretch>
            <a:fillRect/>
          </a:stretch>
        </p:blipFill>
        <p:spPr>
          <a:xfrm>
            <a:off x="896828" y="2613066"/>
            <a:ext cx="10335237" cy="3431097"/>
          </a:xfrm>
          <a:prstGeom prst="rect">
            <a:avLst/>
          </a:prstGeom>
        </p:spPr>
      </p:pic>
    </p:spTree>
    <p:extLst>
      <p:ext uri="{BB962C8B-B14F-4D97-AF65-F5344CB8AC3E}">
        <p14:creationId xmlns:p14="http://schemas.microsoft.com/office/powerpoint/2010/main" val="604760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62231" y="591312"/>
            <a:ext cx="225551" cy="2682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7375" y="2471420"/>
            <a:ext cx="126186" cy="13872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87375" y="2725420"/>
            <a:ext cx="126186" cy="13872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6419979" y="725424"/>
            <a:ext cx="4761326" cy="6047179"/>
          </a:xfrm>
          <a:prstGeom prst="rect">
            <a:avLst/>
          </a:prstGeom>
          <a:blipFill>
            <a:blip r:embed="rId4" cstate="print"/>
            <a:stretch>
              <a:fillRect/>
            </a:stretch>
          </a:blipFill>
        </p:spPr>
        <p:txBody>
          <a:bodyPr wrap="square" lIns="0" tIns="0" rIns="0" bIns="0" rtlCol="0"/>
          <a:lstStyle/>
          <a:p>
            <a:endParaRPr dirty="0"/>
          </a:p>
        </p:txBody>
      </p:sp>
      <p:sp>
        <p:nvSpPr>
          <p:cNvPr id="12" name="object 12"/>
          <p:cNvSpPr txBox="1"/>
          <p:nvPr/>
        </p:nvSpPr>
        <p:spPr>
          <a:xfrm>
            <a:off x="8613139" y="3129810"/>
            <a:ext cx="74485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11A52"/>
                </a:solidFill>
                <a:latin typeface="Arial"/>
                <a:cs typeface="Arial"/>
              </a:rPr>
              <a:t>Di</a:t>
            </a:r>
            <a:r>
              <a:rPr sz="1400" spc="-5" dirty="0">
                <a:solidFill>
                  <a:srgbClr val="211A52"/>
                </a:solidFill>
                <a:latin typeface="Arial"/>
                <a:cs typeface="Arial"/>
              </a:rPr>
              <a:t>amete</a:t>
            </a:r>
            <a:r>
              <a:rPr sz="1400" dirty="0">
                <a:solidFill>
                  <a:srgbClr val="211A52"/>
                </a:solidFill>
                <a:latin typeface="Arial"/>
                <a:cs typeface="Arial"/>
              </a:rPr>
              <a:t>r</a:t>
            </a:r>
            <a:endParaRPr sz="1400" dirty="0">
              <a:latin typeface="Arial"/>
              <a:cs typeface="Arial"/>
            </a:endParaRPr>
          </a:p>
        </p:txBody>
      </p:sp>
      <p:sp>
        <p:nvSpPr>
          <p:cNvPr id="13" name="object 13"/>
          <p:cNvSpPr txBox="1"/>
          <p:nvPr/>
        </p:nvSpPr>
        <p:spPr>
          <a:xfrm>
            <a:off x="8613140" y="5131226"/>
            <a:ext cx="74485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11A52"/>
                </a:solidFill>
                <a:latin typeface="Arial"/>
                <a:cs typeface="Arial"/>
              </a:rPr>
              <a:t>Di</a:t>
            </a:r>
            <a:r>
              <a:rPr sz="1400" spc="-5" dirty="0">
                <a:solidFill>
                  <a:srgbClr val="211A52"/>
                </a:solidFill>
                <a:latin typeface="Arial"/>
                <a:cs typeface="Arial"/>
              </a:rPr>
              <a:t>amete</a:t>
            </a:r>
            <a:r>
              <a:rPr sz="1400" dirty="0">
                <a:solidFill>
                  <a:srgbClr val="211A52"/>
                </a:solidFill>
                <a:latin typeface="Arial"/>
                <a:cs typeface="Arial"/>
              </a:rPr>
              <a:t>r</a:t>
            </a:r>
            <a:endParaRPr sz="1400" dirty="0">
              <a:latin typeface="Arial"/>
              <a:cs typeface="Arial"/>
            </a:endParaRPr>
          </a:p>
        </p:txBody>
      </p:sp>
      <p:sp>
        <p:nvSpPr>
          <p:cNvPr id="16" name="Titel 2">
            <a:extLst>
              <a:ext uri="{FF2B5EF4-FFF2-40B4-BE49-F238E27FC236}">
                <a16:creationId xmlns:a16="http://schemas.microsoft.com/office/drawing/2014/main" id="{A4BFF5E3-67E6-C24E-A860-12FA1E059D9B}"/>
              </a:ext>
            </a:extLst>
          </p:cNvPr>
          <p:cNvSpPr>
            <a:spLocks noGrp="1"/>
          </p:cNvSpPr>
          <p:nvPr>
            <p:ph type="title"/>
          </p:nvPr>
        </p:nvSpPr>
        <p:spPr/>
        <p:txBody>
          <a:bodyPr/>
          <a:lstStyle/>
          <a:p>
            <a:r>
              <a:rPr lang="en-US" dirty="0"/>
              <a:t>Different</a:t>
            </a:r>
            <a:r>
              <a:rPr lang="da-DK" dirty="0"/>
              <a:t>  type  of fibers </a:t>
            </a:r>
          </a:p>
        </p:txBody>
      </p:sp>
      <p:sp>
        <p:nvSpPr>
          <p:cNvPr id="17" name="object 5">
            <a:extLst>
              <a:ext uri="{FF2B5EF4-FFF2-40B4-BE49-F238E27FC236}">
                <a16:creationId xmlns:a16="http://schemas.microsoft.com/office/drawing/2014/main" id="{34ABF0B7-7904-CD43-9812-E625F968D226}"/>
              </a:ext>
            </a:extLst>
          </p:cNvPr>
          <p:cNvSpPr/>
          <p:nvPr/>
        </p:nvSpPr>
        <p:spPr>
          <a:xfrm>
            <a:off x="587375" y="1844675"/>
            <a:ext cx="5184648" cy="375818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92128" y="591312"/>
            <a:ext cx="295655" cy="26822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74672" y="525780"/>
            <a:ext cx="5245359" cy="382156"/>
          </a:xfrm>
          <a:prstGeom prst="rect">
            <a:avLst/>
          </a:prstGeom>
        </p:spPr>
        <p:txBody>
          <a:bodyPr vert="horz" wrap="square" lIns="0" tIns="12700" rIns="0" bIns="0" rtlCol="0">
            <a:spAutoFit/>
          </a:bodyPr>
          <a:lstStyle/>
          <a:p>
            <a:pPr marL="12700">
              <a:lnSpc>
                <a:spcPct val="100000"/>
              </a:lnSpc>
              <a:spcBef>
                <a:spcPts val="100"/>
              </a:spcBef>
            </a:pPr>
            <a:r>
              <a:rPr lang="en-US" dirty="0"/>
              <a:t>The velocity of nerve fibers </a:t>
            </a:r>
          </a:p>
        </p:txBody>
      </p:sp>
      <p:sp>
        <p:nvSpPr>
          <p:cNvPr id="7" name="object 7"/>
          <p:cNvSpPr/>
          <p:nvPr/>
        </p:nvSpPr>
        <p:spPr>
          <a:xfrm>
            <a:off x="1081381" y="1787611"/>
            <a:ext cx="8927592" cy="3810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F10736-5A35-48EC-8B84-95251F3D17C4}"/>
              </a:ext>
            </a:extLst>
          </p:cNvPr>
          <p:cNvSpPr>
            <a:spLocks noGrp="1"/>
          </p:cNvSpPr>
          <p:nvPr>
            <p:ph type="title"/>
          </p:nvPr>
        </p:nvSpPr>
        <p:spPr/>
        <p:txBody>
          <a:bodyPr>
            <a:normAutofit/>
          </a:bodyPr>
          <a:lstStyle/>
          <a:p>
            <a:r>
              <a:rPr lang="en-US" dirty="0"/>
              <a:t>Excitability of cutaneous nerve fibers</a:t>
            </a:r>
          </a:p>
        </p:txBody>
      </p:sp>
      <p:pic>
        <p:nvPicPr>
          <p:cNvPr id="5" name="Picture 4" descr="A computer sitting on top of a table&#10;&#10;Description automatically generated">
            <a:extLst>
              <a:ext uri="{FF2B5EF4-FFF2-40B4-BE49-F238E27FC236}">
                <a16:creationId xmlns:a16="http://schemas.microsoft.com/office/drawing/2014/main" id="{CBE55391-0371-4B39-96F8-4B2361F26B2F}"/>
              </a:ext>
            </a:extLst>
          </p:cNvPr>
          <p:cNvPicPr>
            <a:picLocks noChangeAspect="1"/>
          </p:cNvPicPr>
          <p:nvPr/>
        </p:nvPicPr>
        <p:blipFill rotWithShape="1">
          <a:blip r:embed="rId2"/>
          <a:srcRect t="6117" b="9337"/>
          <a:stretch/>
        </p:blipFill>
        <p:spPr>
          <a:xfrm>
            <a:off x="2216150" y="1414008"/>
            <a:ext cx="7031302" cy="4458472"/>
          </a:xfrm>
          <a:prstGeom prst="rect">
            <a:avLst/>
          </a:prstGeom>
        </p:spPr>
      </p:pic>
    </p:spTree>
    <p:extLst>
      <p:ext uri="{BB962C8B-B14F-4D97-AF65-F5344CB8AC3E}">
        <p14:creationId xmlns:p14="http://schemas.microsoft.com/office/powerpoint/2010/main" val="201809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4B51-A6AC-4E60-836E-57CA06110195}"/>
              </a:ext>
            </a:extLst>
          </p:cNvPr>
          <p:cNvSpPr>
            <a:spLocks noGrp="1"/>
          </p:cNvSpPr>
          <p:nvPr>
            <p:ph type="title"/>
          </p:nvPr>
        </p:nvSpPr>
        <p:spPr/>
        <p:txBody>
          <a:bodyPr/>
          <a:lstStyle/>
          <a:p>
            <a:r>
              <a:rPr lang="en-US" dirty="0"/>
              <a:t>Estimation of perception thresholds </a:t>
            </a:r>
          </a:p>
        </p:txBody>
      </p:sp>
      <p:sp>
        <p:nvSpPr>
          <p:cNvPr id="3" name="Content Placeholder 2">
            <a:extLst>
              <a:ext uri="{FF2B5EF4-FFF2-40B4-BE49-F238E27FC236}">
                <a16:creationId xmlns:a16="http://schemas.microsoft.com/office/drawing/2014/main" id="{D565C272-EBB3-4D6F-98D8-D5769C6C628D}"/>
              </a:ext>
            </a:extLst>
          </p:cNvPr>
          <p:cNvSpPr>
            <a:spLocks noGrp="1"/>
          </p:cNvSpPr>
          <p:nvPr>
            <p:ph idx="1"/>
          </p:nvPr>
        </p:nvSpPr>
        <p:spPr/>
        <p:txBody>
          <a:bodyPr>
            <a:normAutofit/>
          </a:bodyPr>
          <a:lstStyle/>
          <a:p>
            <a:r>
              <a:rPr lang="da-DK" dirty="0"/>
              <a:t>Up/</a:t>
            </a:r>
            <a:r>
              <a:rPr lang="da-DK" dirty="0" err="1"/>
              <a:t>down</a:t>
            </a:r>
            <a:r>
              <a:rPr lang="da-DK" dirty="0"/>
              <a:t> </a:t>
            </a:r>
            <a:r>
              <a:rPr lang="da-DK" dirty="0" err="1"/>
              <a:t>method</a:t>
            </a:r>
            <a:endParaRPr lang="da-DK" dirty="0"/>
          </a:p>
          <a:p>
            <a:endParaRPr lang="da-DK" dirty="0"/>
          </a:p>
          <a:p>
            <a:endParaRPr lang="da-DK" dirty="0"/>
          </a:p>
          <a:p>
            <a:endParaRPr lang="da-DK" dirty="0"/>
          </a:p>
          <a:p>
            <a:endParaRPr lang="da-DK" dirty="0"/>
          </a:p>
          <a:p>
            <a:endParaRPr lang="da-DK" dirty="0"/>
          </a:p>
          <a:p>
            <a:r>
              <a:rPr lang="da-DK" dirty="0"/>
              <a:t>PSI </a:t>
            </a:r>
            <a:r>
              <a:rPr lang="da-DK" dirty="0" err="1"/>
              <a:t>method</a:t>
            </a:r>
            <a:endParaRPr lang="da-DK" dirty="0"/>
          </a:p>
        </p:txBody>
      </p:sp>
      <p:pic>
        <p:nvPicPr>
          <p:cNvPr id="4" name="Billede 10">
            <a:extLst>
              <a:ext uri="{FF2B5EF4-FFF2-40B4-BE49-F238E27FC236}">
                <a16:creationId xmlns:a16="http://schemas.microsoft.com/office/drawing/2014/main" id="{ED3409F0-467E-4E9C-A786-FE5B717E0AE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400550" y="1534832"/>
            <a:ext cx="4286250" cy="2146300"/>
          </a:xfrm>
          <a:prstGeom prst="rect">
            <a:avLst/>
          </a:prstGeom>
        </p:spPr>
      </p:pic>
      <p:sp>
        <p:nvSpPr>
          <p:cNvPr id="8" name="TextBox 7">
            <a:extLst>
              <a:ext uri="{FF2B5EF4-FFF2-40B4-BE49-F238E27FC236}">
                <a16:creationId xmlns:a16="http://schemas.microsoft.com/office/drawing/2014/main" id="{4B369741-2D8D-485C-ABB8-91AD073942CA}"/>
              </a:ext>
            </a:extLst>
          </p:cNvPr>
          <p:cNvSpPr txBox="1"/>
          <p:nvPr/>
        </p:nvSpPr>
        <p:spPr>
          <a:xfrm>
            <a:off x="1788365" y="6191767"/>
            <a:ext cx="3148362" cy="523220"/>
          </a:xfrm>
          <a:prstGeom prst="rect">
            <a:avLst/>
          </a:prstGeom>
          <a:noFill/>
        </p:spPr>
        <p:txBody>
          <a:bodyPr wrap="none" rtlCol="0">
            <a:spAutoFit/>
          </a:bodyPr>
          <a:lstStyle/>
          <a:p>
            <a:r>
              <a:rPr lang="en-US" sz="1400" dirty="0"/>
              <a:t>Hejlskov Poulsen et al. (In revision)</a:t>
            </a:r>
          </a:p>
          <a:p>
            <a:r>
              <a:rPr lang="da-DK" sz="1400" dirty="0"/>
              <a:t>Brøckner, Jensen et al. (</a:t>
            </a:r>
            <a:r>
              <a:rPr lang="da-DK" sz="1400" dirty="0" err="1"/>
              <a:t>unpublished</a:t>
            </a:r>
            <a:r>
              <a:rPr lang="da-DK" sz="1400" dirty="0"/>
              <a:t>)</a:t>
            </a:r>
            <a:endParaRPr lang="en-US" sz="1400" dirty="0"/>
          </a:p>
        </p:txBody>
      </p:sp>
      <p:pic>
        <p:nvPicPr>
          <p:cNvPr id="1026" name="img656485" descr="9c9f86ed-cb29-4b4a-b83b-0cb21012eb10">
            <a:extLst>
              <a:ext uri="{FF2B5EF4-FFF2-40B4-BE49-F238E27FC236}">
                <a16:creationId xmlns:a16="http://schemas.microsoft.com/office/drawing/2014/main" id="{59D596DB-F14A-4EB4-B640-90C0B0CF9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02" t="16279" r="32813" b="35749"/>
          <a:stretch/>
        </p:blipFill>
        <p:spPr bwMode="auto">
          <a:xfrm>
            <a:off x="4518158" y="3746505"/>
            <a:ext cx="4168642" cy="251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004292"/>
      </p:ext>
    </p:extLst>
  </p:cSld>
  <p:clrMapOvr>
    <a:masterClrMapping/>
  </p:clrMapOvr>
  <p:transition>
    <p:fade/>
  </p:transition>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A0558F238722E4A87858A261B385A9A" ma:contentTypeVersion="13" ma:contentTypeDescription="Opret et nyt dokument." ma:contentTypeScope="" ma:versionID="b2c01dcb78e483c1a1fca29098aaf882">
  <xsd:schema xmlns:xsd="http://www.w3.org/2001/XMLSchema" xmlns:xs="http://www.w3.org/2001/XMLSchema" xmlns:p="http://schemas.microsoft.com/office/2006/metadata/properties" xmlns:ns3="93de73cf-449c-470b-a45d-fc882adeee99" xmlns:ns4="5d1b4fd4-c07b-4c84-89e3-bdde29d7bf6f" targetNamespace="http://schemas.microsoft.com/office/2006/metadata/properties" ma:root="true" ma:fieldsID="0b58b8518a589eb09533feb3902e9aae" ns3:_="" ns4:_="">
    <xsd:import namespace="93de73cf-449c-470b-a45d-fc882adeee99"/>
    <xsd:import namespace="5d1b4fd4-c07b-4c84-89e3-bdde29d7bf6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de73cf-449c-470b-a45d-fc882adeee9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1b4fd4-c07b-4c84-89e3-bdde29d7bf6f" elementFormDefault="qualified">
    <xsd:import namespace="http://schemas.microsoft.com/office/2006/documentManagement/types"/>
    <xsd:import namespace="http://schemas.microsoft.com/office/infopath/2007/PartnerControls"/>
    <xsd:element name="SharedWithUsers" ma:index="16"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lt med detaljer" ma:internalName="SharedWithDetails" ma:readOnly="true">
      <xsd:simpleType>
        <xsd:restriction base="dms:Note">
          <xsd:maxLength value="255"/>
        </xsd:restriction>
      </xsd:simpleType>
    </xsd:element>
    <xsd:element name="SharingHintHash" ma:index="18"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ACEA52-E09D-4820-90F2-D9AC6AD437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de73cf-449c-470b-a45d-fc882adeee99"/>
    <ds:schemaRef ds:uri="5d1b4fd4-c07b-4c84-89e3-bdde29d7bf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603602-65E0-48FA-BF06-563C46D1CC25}">
  <ds:schemaRefs>
    <ds:schemaRef ds:uri="93de73cf-449c-470b-a45d-fc882adeee99"/>
    <ds:schemaRef ds:uri="http://schemas.microsoft.com/office/2006/metadata/properties"/>
    <ds:schemaRef ds:uri="http://purl.org/dc/elements/1.1/"/>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5d1b4fd4-c07b-4c84-89e3-bdde29d7bf6f"/>
    <ds:schemaRef ds:uri="http://www.w3.org/XML/1998/namespace"/>
    <ds:schemaRef ds:uri="http://purl.org/dc/dcmitype/"/>
  </ds:schemaRefs>
</ds:datastoreItem>
</file>

<file path=customXml/itemProps3.xml><?xml version="1.0" encoding="utf-8"?>
<ds:datastoreItem xmlns:ds="http://schemas.openxmlformats.org/officeDocument/2006/customXml" ds:itemID="{20FA39FA-C90B-44C5-8395-0F72C2D9FD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1755</TotalTime>
  <Words>937</Words>
  <Application>Microsoft Macintosh PowerPoint</Application>
  <PresentationFormat>Widescreen</PresentationFormat>
  <Paragraphs>132</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Black</vt:lpstr>
      <vt:lpstr>Book Antiqua</vt:lpstr>
      <vt:lpstr>Calibri</vt:lpstr>
      <vt:lpstr>AAU PowerPoint</vt:lpstr>
      <vt:lpstr>Increase preferential activation of large fiber</vt:lpstr>
      <vt:lpstr>Agenda </vt:lpstr>
      <vt:lpstr>Action potential </vt:lpstr>
      <vt:lpstr>Voltage-gated ion channels </vt:lpstr>
      <vt:lpstr>PowerPoint Presentation</vt:lpstr>
      <vt:lpstr>Different  type  of fibers </vt:lpstr>
      <vt:lpstr>The velocity of nerve fibers </vt:lpstr>
      <vt:lpstr>Excitability of cutaneous nerve fibers</vt:lpstr>
      <vt:lpstr>Estimation of perception thresholds </vt:lpstr>
      <vt:lpstr>The Electrical Field Generated by the Electrodes </vt:lpstr>
      <vt:lpstr>Increase preferential activation of large fibers </vt:lpstr>
      <vt:lpstr>Accommodations</vt:lpstr>
      <vt:lpstr>PowerPoint Presentation</vt:lpstr>
      <vt:lpstr>PowerPoint Presentation</vt:lpstr>
      <vt:lpstr>Samarbejde</vt:lpstr>
      <vt:lpstr>Modul 3.4 Projekt</vt:lpstr>
      <vt:lpstr>Modul 3.4 Projekt</vt:lpstr>
      <vt:lpstr>Modul 3.4 Projekt</vt:lpstr>
      <vt:lpstr>Modul 3.4 Projekt</vt:lpstr>
      <vt:lpstr>Projektplan -  Kan dem fungere?</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Jenny Tigerholm</cp:lastModifiedBy>
  <cp:revision>18</cp:revision>
  <cp:lastPrinted>2017-03-09T03:48:56Z</cp:lastPrinted>
  <dcterms:created xsi:type="dcterms:W3CDTF">2018-09-13T08:06:32Z</dcterms:created>
  <dcterms:modified xsi:type="dcterms:W3CDTF">2020-11-11T11:58:01Z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0x0101001A0558F238722E4A87858A261B385A9A</vt:lpwstr>
  </property>
</Properties>
</file>